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4"/>
    <p:sldMasterId id="2147483747" r:id="rId5"/>
  </p:sldMasterIdLst>
  <p:notesMasterIdLst>
    <p:notesMasterId r:id="rId38"/>
  </p:notesMasterIdLst>
  <p:sldIdLst>
    <p:sldId id="831" r:id="rId6"/>
    <p:sldId id="837" r:id="rId7"/>
    <p:sldId id="839" r:id="rId8"/>
    <p:sldId id="832" r:id="rId9"/>
    <p:sldId id="878" r:id="rId10"/>
    <p:sldId id="840" r:id="rId11"/>
    <p:sldId id="879" r:id="rId12"/>
    <p:sldId id="880" r:id="rId13"/>
    <p:sldId id="881" r:id="rId14"/>
    <p:sldId id="841" r:id="rId15"/>
    <p:sldId id="882" r:id="rId16"/>
    <p:sldId id="884" r:id="rId17"/>
    <p:sldId id="835" r:id="rId18"/>
    <p:sldId id="838" r:id="rId19"/>
    <p:sldId id="885" r:id="rId20"/>
    <p:sldId id="842" r:id="rId21"/>
    <p:sldId id="311" r:id="rId22"/>
    <p:sldId id="833" r:id="rId23"/>
    <p:sldId id="844" r:id="rId24"/>
    <p:sldId id="843" r:id="rId25"/>
    <p:sldId id="886" r:id="rId26"/>
    <p:sldId id="889" r:id="rId27"/>
    <p:sldId id="890" r:id="rId28"/>
    <p:sldId id="891" r:id="rId29"/>
    <p:sldId id="897" r:id="rId30"/>
    <p:sldId id="896" r:id="rId31"/>
    <p:sldId id="895" r:id="rId32"/>
    <p:sldId id="894" r:id="rId33"/>
    <p:sldId id="893" r:id="rId34"/>
    <p:sldId id="864" r:id="rId35"/>
    <p:sldId id="898" r:id="rId36"/>
    <p:sldId id="866" r:id="rId37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3EB905E-BA82-4E53-9172-6D360ACB7181}">
          <p14:sldIdLst>
            <p14:sldId id="831"/>
            <p14:sldId id="837"/>
            <p14:sldId id="839"/>
          </p14:sldIdLst>
        </p14:section>
        <p14:section name="Untitled Section" id="{6387F60D-C33D-4ECD-A3FE-0AFA107D8E3D}">
          <p14:sldIdLst>
            <p14:sldId id="832"/>
            <p14:sldId id="878"/>
            <p14:sldId id="840"/>
            <p14:sldId id="879"/>
            <p14:sldId id="880"/>
            <p14:sldId id="881"/>
            <p14:sldId id="841"/>
            <p14:sldId id="882"/>
            <p14:sldId id="884"/>
            <p14:sldId id="835"/>
            <p14:sldId id="838"/>
            <p14:sldId id="885"/>
            <p14:sldId id="842"/>
            <p14:sldId id="311"/>
            <p14:sldId id="833"/>
            <p14:sldId id="844"/>
            <p14:sldId id="843"/>
            <p14:sldId id="886"/>
            <p14:sldId id="889"/>
            <p14:sldId id="890"/>
            <p14:sldId id="891"/>
            <p14:sldId id="897"/>
            <p14:sldId id="896"/>
            <p14:sldId id="895"/>
            <p14:sldId id="894"/>
            <p14:sldId id="893"/>
            <p14:sldId id="864"/>
            <p14:sldId id="898"/>
            <p14:sldId id="86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C511D00-1667-C6C3-387F-DE63D1D2D666}" name="Julie Fields" initials="JF" userId="S::jstephenson@ccauthority.org::58da5fd9-4f0c-4993-a535-14dbb24cb911" providerId="AD"/>
  <p188:author id="{6B58D508-D01D-E5AB-ED8A-93432AE84325}" name="Josh Brones" initials="JB" userId="S::jbrones@ccauthority.org::2a16f675-6158-42b9-9ac6-52ef65ad5015" providerId="AD"/>
  <p188:author id="{39A9CC13-4C06-6B89-AF29-AD56B94CF74E}" name="Debora Boutte" initials="" userId="S::dboutte@cpshr.us::cffb1abf-723a-42fd-a54e-407176ce7d30" providerId="AD"/>
  <p188:author id="{3FD74A61-FE1F-EF11-433F-A54A4D53666B}" name="Marcus Lee" initials="ML" userId="S::mlee@ccauthority.org::03897e41-c24c-4174-a09d-82df9a527429" providerId="AD"/>
  <p188:author id="{2807A49A-450D-F86E-B863-CA5FE4594256}" name="Susan Hargett" initials="SH" userId="S::shargett@ccauthority.org::5bebec78-c255-4bfc-bccc-d134289c863c" providerId="AD"/>
  <p188:author id="{F5F881E7-2D94-9A27-2F6D-0A4E304978FE}" name="Julie Fields" initials="" userId="S::jfields@ccauthority.org::58da5fd9-4f0c-4993-a535-14dbb24cb911" providerId="AD"/>
  <p188:author id="{DC6494EC-E376-8835-36CD-A98D05654310}" name="Debora Boutte" initials="DB" userId="S::dboutte_cpshr.us#ext#@ccauthority.onmicrosoft.com::56b784a4-d42f-47e9-8c0a-b2873c1c062b" providerId="AD"/>
  <p188:author id="{26090FED-AA38-1396-968E-08A2A0F715E6}" name="Randy Crabtree" initials="" userId="S::rcrabtree@ccauthority.org::784e2fdc-5f6b-433a-b5f0-4397efd523b9" providerId="AD"/>
  <p188:author id="{817AD8F0-C8D7-57CC-1E8E-A07C756BA9FF}" name="Glynnis Vaughan" initials="GV" userId="S::gvaughan@ccauthority.org::63dc6036-f34e-4657-b3a2-8660e42d846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CE990A"/>
    <a:srgbClr val="FFFFFF"/>
    <a:srgbClr val="0C5583"/>
    <a:srgbClr val="3B8F86"/>
    <a:srgbClr val="CFD5EA"/>
    <a:srgbClr val="969696"/>
    <a:srgbClr val="70AD47"/>
    <a:srgbClr val="385723"/>
    <a:srgbClr val="843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microsoft.com/office/2018/10/relationships/authors" Target="author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1"/>
          </a:xfrm>
          <a:prstGeom prst="rect">
            <a:avLst/>
          </a:prstGeom>
        </p:spPr>
        <p:txBody>
          <a:bodyPr vert="horz" lIns="93306" tIns="46653" rIns="93306" bIns="4665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3" cy="467071"/>
          </a:xfrm>
          <a:prstGeom prst="rect">
            <a:avLst/>
          </a:prstGeom>
        </p:spPr>
        <p:txBody>
          <a:bodyPr vert="horz" lIns="93306" tIns="46653" rIns="93306" bIns="46653" rtlCol="0"/>
          <a:lstStyle>
            <a:lvl1pPr algn="r">
              <a:defRPr sz="1200"/>
            </a:lvl1pPr>
          </a:lstStyle>
          <a:p>
            <a:fld id="{677EDED2-2CDE-4EE2-8141-052C95BB6EB8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06" tIns="46653" rIns="93306" bIns="4665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5"/>
            <a:ext cx="5618480" cy="3665459"/>
          </a:xfrm>
          <a:prstGeom prst="rect">
            <a:avLst/>
          </a:prstGeom>
        </p:spPr>
        <p:txBody>
          <a:bodyPr vert="horz" lIns="93306" tIns="46653" rIns="93306" bIns="4665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7070"/>
          </a:xfrm>
          <a:prstGeom prst="rect">
            <a:avLst/>
          </a:prstGeom>
        </p:spPr>
        <p:txBody>
          <a:bodyPr vert="horz" lIns="93306" tIns="46653" rIns="93306" bIns="4665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1"/>
            <a:ext cx="3043343" cy="467070"/>
          </a:xfrm>
          <a:prstGeom prst="rect">
            <a:avLst/>
          </a:prstGeom>
        </p:spPr>
        <p:txBody>
          <a:bodyPr vert="horz" lIns="93306" tIns="46653" rIns="93306" bIns="46653" rtlCol="0" anchor="b"/>
          <a:lstStyle>
            <a:lvl1pPr algn="r">
              <a:defRPr sz="1200"/>
            </a:lvl1pPr>
          </a:lstStyle>
          <a:p>
            <a:fld id="{1463E1CE-4D9F-45CB-AF4B-50205F113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20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BOARD DECK TEMPLATE SLIDE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3E1CE-4D9F-45CB-AF4B-50205F1138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47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ED14E-1210-42D8-A48B-9B7996DBA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EC0EC3-1A5B-2E96-255B-59F14859B4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93F35C-A2CE-888D-8CC9-F2620970A1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BOARD DECK TEMPLATE SLIDE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989FC-98DC-EFD4-D74A-52AA87B928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3E1CE-4D9F-45CB-AF4B-50205F1138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36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A6FBAB-A6ED-A296-E9F7-B569AD8D9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F6F5F6-A63A-7B76-13C7-B97CCC84DF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CDCFCD-9C64-44DD-D561-734B746DC3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BOARD DECK TEMPLATE SLIDE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3C89A2-6FAE-AFB8-B6A8-8A36AC1CF6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3E1CE-4D9F-45CB-AF4B-50205F1138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67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5B0C6-C75B-2315-F1A0-968331261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F7BA8F-76E6-6CF4-8A68-A13AF1F425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E83444-4966-E9ED-03D4-8C1F028C87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BOARD DECK TEMPLATE SLIDE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2D41EF-2738-BC88-E804-D758BE8D9B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3E1CE-4D9F-45CB-AF4B-50205F1138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932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DDE93-DE3E-461E-030C-9F50C138B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04CA84-BD30-BA4E-6916-9E87D8191F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3538D9-E3A6-CEE2-2706-96ABDAFF50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BOARD DECK TEMPLATE SLIDE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88C8F3-9F64-C823-54E3-29DBE28A6B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3E1CE-4D9F-45CB-AF4B-50205F11380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09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>
            <a:extLst>
              <a:ext uri="{FF2B5EF4-FFF2-40B4-BE49-F238E27FC236}">
                <a16:creationId xmlns:a16="http://schemas.microsoft.com/office/drawing/2014/main" id="{23483CAC-3312-4EA4-BCAD-B3F31DE33C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5761"/>
          <a:stretch/>
        </p:blipFill>
        <p:spPr>
          <a:xfrm>
            <a:off x="4497403" y="2242395"/>
            <a:ext cx="3197194" cy="461560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D03F6D5-7978-40B8-AF70-7186135B21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205" y="3292165"/>
            <a:ext cx="1305591" cy="68580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D697495-19B4-4A65-AB90-A115C4B1B563}"/>
              </a:ext>
            </a:extLst>
          </p:cNvPr>
          <p:cNvSpPr/>
          <p:nvPr userDrawn="1"/>
        </p:nvSpPr>
        <p:spPr>
          <a:xfrm>
            <a:off x="1" y="4600635"/>
            <a:ext cx="12191999" cy="2322348"/>
          </a:xfrm>
          <a:prstGeom prst="rect">
            <a:avLst/>
          </a:prstGeom>
          <a:solidFill>
            <a:srgbClr val="0C5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5ED90D-A8D6-4782-A924-4586EAA8C2ED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" y="601663"/>
            <a:ext cx="12191998" cy="942982"/>
          </a:xfrm>
        </p:spPr>
        <p:txBody>
          <a:bodyPr anchor="b"/>
          <a:lstStyle>
            <a:lvl1pPr algn="ctr">
              <a:defRPr sz="6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2642D2-7798-4CFE-90A1-D856A0F44876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1524000" y="15827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C558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D3F37-69E0-46CC-B3D0-C2BCEDB5F4B4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E990A"/>
                </a:solidFill>
              </a:defRPr>
            </a:lvl1pPr>
          </a:lstStyle>
          <a:p>
            <a:r>
              <a:rPr lang="en-US">
                <a:solidFill>
                  <a:srgbClr val="CE990A"/>
                </a:solidFill>
              </a:rPr>
              <a:t>CCA Board Meeting –October 1,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D034C-5D13-4741-B7D5-7E9DC5F55EA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E990A"/>
                </a:solidFill>
              </a:defRPr>
            </a:lvl1pPr>
          </a:lstStyle>
          <a:p>
            <a:fld id="{6BE9448F-6138-40A2-B8AB-0EA52F1A086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C7C0051-ED7C-4F4D-A364-B1200625753B}"/>
              </a:ext>
            </a:extLst>
          </p:cNvPr>
          <p:cNvCxnSpPr>
            <a:cxnSpLocks/>
          </p:cNvCxnSpPr>
          <p:nvPr userDrawn="1"/>
        </p:nvCxnSpPr>
        <p:spPr>
          <a:xfrm>
            <a:off x="1" y="584200"/>
            <a:ext cx="12191999" cy="0"/>
          </a:xfrm>
          <a:prstGeom prst="line">
            <a:avLst/>
          </a:prstGeom>
          <a:ln w="127000">
            <a:solidFill>
              <a:srgbClr val="CE99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3ED832A-9601-4F55-BDF2-6ADA609FBE98}"/>
              </a:ext>
            </a:extLst>
          </p:cNvPr>
          <p:cNvCxnSpPr>
            <a:cxnSpLocks/>
          </p:cNvCxnSpPr>
          <p:nvPr userDrawn="1"/>
        </p:nvCxnSpPr>
        <p:spPr>
          <a:xfrm>
            <a:off x="1" y="4584700"/>
            <a:ext cx="12191999" cy="0"/>
          </a:xfrm>
          <a:prstGeom prst="line">
            <a:avLst/>
          </a:prstGeom>
          <a:ln w="127000">
            <a:solidFill>
              <a:srgbClr val="CE99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F70A040-54FB-4322-9918-FA81523E28B6}"/>
              </a:ext>
            </a:extLst>
          </p:cNvPr>
          <p:cNvGrpSpPr/>
          <p:nvPr userDrawn="1"/>
        </p:nvGrpSpPr>
        <p:grpSpPr>
          <a:xfrm>
            <a:off x="1881674" y="96835"/>
            <a:ext cx="8428653" cy="474662"/>
            <a:chOff x="2025053" y="96835"/>
            <a:chExt cx="8428653" cy="474662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3C1CEED6-ACAC-4B22-BA57-4CE503BA80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t="2" r="22509" b="64636"/>
            <a:stretch/>
          </p:blipFill>
          <p:spPr>
            <a:xfrm>
              <a:off x="2025053" y="114297"/>
              <a:ext cx="2560320" cy="457200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AFDEF536-B00D-47DC-B0AB-171811269EB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6100"/>
                      </a14:imgEffect>
                      <a14:imgEffect>
                        <a14:brightnessContrast contrast="-6000"/>
                      </a14:imgEffect>
                    </a14:imgLayer>
                  </a14:imgProps>
                </a:ext>
              </a:extLst>
            </a:blip>
            <a:srcRect t="32318" b="32318"/>
            <a:stretch/>
          </p:blipFill>
          <p:spPr>
            <a:xfrm>
              <a:off x="4560903" y="96835"/>
              <a:ext cx="3304014" cy="457200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C5E37EAB-ECAA-4FD4-B4F4-967A510532A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700"/>
                      </a14:imgEffect>
                      <a14:imgEffect>
                        <a14:brightnessContrast contrast="-8000"/>
                      </a14:imgEffect>
                    </a14:imgLayer>
                  </a14:imgProps>
                </a:ext>
              </a:extLst>
            </a:blip>
            <a:srcRect t="67682" r="25277" b="-3046"/>
            <a:stretch/>
          </p:blipFill>
          <p:spPr>
            <a:xfrm>
              <a:off x="7984826" y="96838"/>
              <a:ext cx="2468880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4672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94F4F11-BD6A-4E54-AF15-03C81593C1BA}"/>
              </a:ext>
            </a:extLst>
          </p:cNvPr>
          <p:cNvSpPr/>
          <p:nvPr userDrawn="1"/>
        </p:nvSpPr>
        <p:spPr>
          <a:xfrm>
            <a:off x="-1" y="6426682"/>
            <a:ext cx="12191999" cy="431319"/>
          </a:xfrm>
          <a:prstGeom prst="rect">
            <a:avLst/>
          </a:prstGeom>
          <a:solidFill>
            <a:srgbClr val="0C5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F943DD8-0BB8-4F9A-B4C2-7E5F59CF77F2}"/>
              </a:ext>
            </a:extLst>
          </p:cNvPr>
          <p:cNvCxnSpPr>
            <a:cxnSpLocks/>
          </p:cNvCxnSpPr>
          <p:nvPr userDrawn="1"/>
        </p:nvCxnSpPr>
        <p:spPr>
          <a:xfrm>
            <a:off x="1" y="584200"/>
            <a:ext cx="12191999" cy="0"/>
          </a:xfrm>
          <a:prstGeom prst="line">
            <a:avLst/>
          </a:prstGeom>
          <a:ln w="127000">
            <a:solidFill>
              <a:srgbClr val="CE99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C8FC268-F278-443F-885F-BA563556A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683" y="649132"/>
            <a:ext cx="10009158" cy="57889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18027-DD46-4BB1-A0FC-69D19B542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683" y="1279524"/>
            <a:ext cx="11602528" cy="491277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BE06F-56B3-44CB-B3F8-E9811B12E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8" y="6504317"/>
            <a:ext cx="4114800" cy="217158"/>
          </a:xfrm>
        </p:spPr>
        <p:txBody>
          <a:bodyPr/>
          <a:lstStyle>
            <a:lvl1pPr>
              <a:defRPr>
                <a:solidFill>
                  <a:srgbClr val="CE990A"/>
                </a:solidFill>
              </a:defRPr>
            </a:lvl1pPr>
          </a:lstStyle>
          <a:p>
            <a:r>
              <a:rPr lang="en-US">
                <a:solidFill>
                  <a:srgbClr val="CE990A"/>
                </a:solidFill>
              </a:rPr>
              <a:t>CCA Board Meeting –October 1,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0DE1D-4502-49AB-BE02-F0AFAC683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9622"/>
            <a:ext cx="2743200" cy="217158"/>
          </a:xfrm>
        </p:spPr>
        <p:txBody>
          <a:bodyPr/>
          <a:lstStyle>
            <a:lvl1pPr>
              <a:defRPr>
                <a:solidFill>
                  <a:srgbClr val="CE990A"/>
                </a:solidFill>
              </a:defRPr>
            </a:lvl1pPr>
          </a:lstStyle>
          <a:p>
            <a:fld id="{6BE9448F-6138-40A2-B8AB-0EA52F1A086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93BA2CB-FB8B-494C-B1DA-9FCDE166BC84}"/>
              </a:ext>
            </a:extLst>
          </p:cNvPr>
          <p:cNvCxnSpPr>
            <a:cxnSpLocks/>
          </p:cNvCxnSpPr>
          <p:nvPr userDrawn="1"/>
        </p:nvCxnSpPr>
        <p:spPr>
          <a:xfrm>
            <a:off x="0" y="6373602"/>
            <a:ext cx="12192000" cy="0"/>
          </a:xfrm>
          <a:prstGeom prst="line">
            <a:avLst/>
          </a:prstGeom>
          <a:ln w="127000">
            <a:solidFill>
              <a:srgbClr val="CE99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B5182E6-4682-44A6-B748-4F46914A106E}"/>
              </a:ext>
            </a:extLst>
          </p:cNvPr>
          <p:cNvGrpSpPr/>
          <p:nvPr userDrawn="1"/>
        </p:nvGrpSpPr>
        <p:grpSpPr>
          <a:xfrm>
            <a:off x="1881674" y="96835"/>
            <a:ext cx="8428653" cy="474662"/>
            <a:chOff x="2025053" y="96835"/>
            <a:chExt cx="8428653" cy="474662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F29C291C-CFB2-4F0B-90CE-AD76450524B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2" r="22509" b="64636"/>
            <a:stretch/>
          </p:blipFill>
          <p:spPr>
            <a:xfrm>
              <a:off x="2025053" y="114297"/>
              <a:ext cx="2560320" cy="45720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A08162D-A5DD-46AB-A032-F8E4661F3D8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6100"/>
                      </a14:imgEffect>
                      <a14:imgEffect>
                        <a14:brightnessContrast contrast="-6000"/>
                      </a14:imgEffect>
                    </a14:imgLayer>
                  </a14:imgProps>
                </a:ext>
              </a:extLst>
            </a:blip>
            <a:srcRect t="32318" b="32318"/>
            <a:stretch/>
          </p:blipFill>
          <p:spPr>
            <a:xfrm>
              <a:off x="4560903" y="96835"/>
              <a:ext cx="3304014" cy="45720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FDB6F946-6168-4CF0-A846-8BF63649A46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700"/>
                      </a14:imgEffect>
                      <a14:imgEffect>
                        <a14:brightnessContrast contrast="-8000"/>
                      </a14:imgEffect>
                    </a14:imgLayer>
                  </a14:imgProps>
                </a:ext>
              </a:extLst>
            </a:blip>
            <a:srcRect t="67682" r="25277" b="-3046"/>
            <a:stretch/>
          </p:blipFill>
          <p:spPr>
            <a:xfrm>
              <a:off x="7984826" y="96838"/>
              <a:ext cx="2468880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1968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94F4F11-BD6A-4E54-AF15-03C81593C1BA}"/>
              </a:ext>
            </a:extLst>
          </p:cNvPr>
          <p:cNvSpPr/>
          <p:nvPr userDrawn="1"/>
        </p:nvSpPr>
        <p:spPr>
          <a:xfrm>
            <a:off x="-1" y="6426682"/>
            <a:ext cx="12191999" cy="431319"/>
          </a:xfrm>
          <a:prstGeom prst="rect">
            <a:avLst/>
          </a:prstGeom>
          <a:solidFill>
            <a:srgbClr val="0C5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F943DD8-0BB8-4F9A-B4C2-7E5F59CF77F2}"/>
              </a:ext>
            </a:extLst>
          </p:cNvPr>
          <p:cNvCxnSpPr>
            <a:cxnSpLocks/>
          </p:cNvCxnSpPr>
          <p:nvPr userDrawn="1"/>
        </p:nvCxnSpPr>
        <p:spPr>
          <a:xfrm>
            <a:off x="1" y="584200"/>
            <a:ext cx="12191999" cy="0"/>
          </a:xfrm>
          <a:prstGeom prst="line">
            <a:avLst/>
          </a:prstGeom>
          <a:ln w="127000">
            <a:solidFill>
              <a:srgbClr val="CE99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C8FC268-F278-443F-885F-BA563556A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683" y="720028"/>
            <a:ext cx="10009158" cy="5079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BE06F-56B3-44CB-B3F8-E9811B12E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8" y="6504317"/>
            <a:ext cx="4114800" cy="217158"/>
          </a:xfrm>
        </p:spPr>
        <p:txBody>
          <a:bodyPr/>
          <a:lstStyle>
            <a:lvl1pPr>
              <a:defRPr>
                <a:solidFill>
                  <a:srgbClr val="CE990A"/>
                </a:solidFill>
              </a:defRPr>
            </a:lvl1pPr>
          </a:lstStyle>
          <a:p>
            <a:r>
              <a:rPr lang="en-US">
                <a:solidFill>
                  <a:srgbClr val="CE990A"/>
                </a:solidFill>
              </a:rPr>
              <a:t>CCA Board Meeting –October 1,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0DE1D-4502-49AB-BE02-F0AFAC683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9622"/>
            <a:ext cx="2743200" cy="217158"/>
          </a:xfrm>
        </p:spPr>
        <p:txBody>
          <a:bodyPr/>
          <a:lstStyle>
            <a:lvl1pPr>
              <a:defRPr>
                <a:solidFill>
                  <a:srgbClr val="CE990A"/>
                </a:solidFill>
              </a:defRPr>
            </a:lvl1pPr>
          </a:lstStyle>
          <a:p>
            <a:fld id="{6BE9448F-6138-40A2-B8AB-0EA52F1A086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93BA2CB-FB8B-494C-B1DA-9FCDE166BC84}"/>
              </a:ext>
            </a:extLst>
          </p:cNvPr>
          <p:cNvCxnSpPr>
            <a:cxnSpLocks/>
          </p:cNvCxnSpPr>
          <p:nvPr userDrawn="1"/>
        </p:nvCxnSpPr>
        <p:spPr>
          <a:xfrm>
            <a:off x="0" y="6373602"/>
            <a:ext cx="12192000" cy="0"/>
          </a:xfrm>
          <a:prstGeom prst="line">
            <a:avLst/>
          </a:prstGeom>
          <a:ln w="127000">
            <a:solidFill>
              <a:srgbClr val="CE99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B5182E6-4682-44A6-B748-4F46914A106E}"/>
              </a:ext>
            </a:extLst>
          </p:cNvPr>
          <p:cNvGrpSpPr/>
          <p:nvPr userDrawn="1"/>
        </p:nvGrpSpPr>
        <p:grpSpPr>
          <a:xfrm>
            <a:off x="1881674" y="96835"/>
            <a:ext cx="8428653" cy="474662"/>
            <a:chOff x="2025053" y="96835"/>
            <a:chExt cx="8428653" cy="474662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F29C291C-CFB2-4F0B-90CE-AD76450524B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2" r="22509" b="64636"/>
            <a:stretch/>
          </p:blipFill>
          <p:spPr>
            <a:xfrm>
              <a:off x="2025053" y="114297"/>
              <a:ext cx="2560320" cy="45720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A08162D-A5DD-46AB-A032-F8E4661F3D8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6100"/>
                      </a14:imgEffect>
                      <a14:imgEffect>
                        <a14:brightnessContrast contrast="-6000"/>
                      </a14:imgEffect>
                    </a14:imgLayer>
                  </a14:imgProps>
                </a:ext>
              </a:extLst>
            </a:blip>
            <a:srcRect t="32318" b="32318"/>
            <a:stretch/>
          </p:blipFill>
          <p:spPr>
            <a:xfrm>
              <a:off x="4560903" y="96835"/>
              <a:ext cx="3304014" cy="45720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FDB6F946-6168-4CF0-A846-8BF63649A46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700"/>
                      </a14:imgEffect>
                      <a14:imgEffect>
                        <a14:brightnessContrast contrast="-8000"/>
                      </a14:imgEffect>
                    </a14:imgLayer>
                  </a14:imgProps>
                </a:ext>
              </a:extLst>
            </a:blip>
            <a:srcRect t="67682" r="25277" b="-3046"/>
            <a:stretch/>
          </p:blipFill>
          <p:spPr>
            <a:xfrm>
              <a:off x="7984826" y="96838"/>
              <a:ext cx="2468880" cy="457200"/>
            </a:xfrm>
            <a:prstGeom prst="rect">
              <a:avLst/>
            </a:prstGeom>
          </p:spPr>
        </p:pic>
      </p:grp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1F1484B-06FD-8901-73AC-497FAE4A87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8296" y="1367532"/>
            <a:ext cx="5767075" cy="482282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55EC5D6-258F-1F54-FC1D-D1EA284BAE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6986" y="1367532"/>
            <a:ext cx="5257801" cy="48228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920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94F4F11-BD6A-4E54-AF15-03C81593C1BA}"/>
              </a:ext>
            </a:extLst>
          </p:cNvPr>
          <p:cNvSpPr/>
          <p:nvPr userDrawn="1"/>
        </p:nvSpPr>
        <p:spPr>
          <a:xfrm>
            <a:off x="-1" y="6426682"/>
            <a:ext cx="12191999" cy="431319"/>
          </a:xfrm>
          <a:prstGeom prst="rect">
            <a:avLst/>
          </a:prstGeom>
          <a:solidFill>
            <a:srgbClr val="0C5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F943DD8-0BB8-4F9A-B4C2-7E5F59CF77F2}"/>
              </a:ext>
            </a:extLst>
          </p:cNvPr>
          <p:cNvCxnSpPr>
            <a:cxnSpLocks/>
          </p:cNvCxnSpPr>
          <p:nvPr userDrawn="1"/>
        </p:nvCxnSpPr>
        <p:spPr>
          <a:xfrm>
            <a:off x="1" y="584200"/>
            <a:ext cx="12191999" cy="0"/>
          </a:xfrm>
          <a:prstGeom prst="line">
            <a:avLst/>
          </a:prstGeom>
          <a:ln w="127000">
            <a:solidFill>
              <a:srgbClr val="CE99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C8FC268-F278-443F-885F-BA563556A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642" y="665702"/>
            <a:ext cx="10009158" cy="57889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18027-DD46-4BB1-A0FC-69D19B542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4642" y="1253331"/>
            <a:ext cx="10009158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BE06F-56B3-44CB-B3F8-E9811B12E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8" y="6504317"/>
            <a:ext cx="4114800" cy="217158"/>
          </a:xfrm>
        </p:spPr>
        <p:txBody>
          <a:bodyPr/>
          <a:lstStyle>
            <a:lvl1pPr>
              <a:defRPr>
                <a:solidFill>
                  <a:srgbClr val="CE990A"/>
                </a:solidFill>
              </a:defRPr>
            </a:lvl1pPr>
          </a:lstStyle>
          <a:p>
            <a:r>
              <a:rPr lang="en-US"/>
              <a:t>CCA Board Meeting –October 1, 2025</a:t>
            </a:r>
            <a:endParaRPr lang="en-US">
              <a:solidFill>
                <a:srgbClr val="CE990A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0DE1D-4502-49AB-BE02-F0AFAC683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9622"/>
            <a:ext cx="2743200" cy="217158"/>
          </a:xfrm>
        </p:spPr>
        <p:txBody>
          <a:bodyPr/>
          <a:lstStyle>
            <a:lvl1pPr>
              <a:defRPr>
                <a:solidFill>
                  <a:srgbClr val="CE990A"/>
                </a:solidFill>
              </a:defRPr>
            </a:lvl1pPr>
          </a:lstStyle>
          <a:p>
            <a:fld id="{6BE9448F-6138-40A2-B8AB-0EA52F1A086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93BA2CB-FB8B-494C-B1DA-9FCDE166BC84}"/>
              </a:ext>
            </a:extLst>
          </p:cNvPr>
          <p:cNvCxnSpPr>
            <a:cxnSpLocks/>
          </p:cNvCxnSpPr>
          <p:nvPr userDrawn="1"/>
        </p:nvCxnSpPr>
        <p:spPr>
          <a:xfrm>
            <a:off x="0" y="6356350"/>
            <a:ext cx="12192000" cy="0"/>
          </a:xfrm>
          <a:prstGeom prst="line">
            <a:avLst/>
          </a:prstGeom>
          <a:ln w="127000">
            <a:solidFill>
              <a:srgbClr val="CE99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B5182E6-4682-44A6-B748-4F46914A106E}"/>
              </a:ext>
            </a:extLst>
          </p:cNvPr>
          <p:cNvGrpSpPr/>
          <p:nvPr userDrawn="1"/>
        </p:nvGrpSpPr>
        <p:grpSpPr>
          <a:xfrm>
            <a:off x="1881671" y="109538"/>
            <a:ext cx="8428653" cy="474662"/>
            <a:chOff x="2025053" y="96835"/>
            <a:chExt cx="8428653" cy="474662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F29C291C-CFB2-4F0B-90CE-AD76450524B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2" r="22509" b="64636"/>
            <a:stretch/>
          </p:blipFill>
          <p:spPr>
            <a:xfrm>
              <a:off x="2025053" y="114297"/>
              <a:ext cx="2560320" cy="45720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A08162D-A5DD-46AB-A032-F8E4661F3D8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6100"/>
                      </a14:imgEffect>
                      <a14:imgEffect>
                        <a14:brightnessContrast contrast="-6000"/>
                      </a14:imgEffect>
                    </a14:imgLayer>
                  </a14:imgProps>
                </a:ext>
              </a:extLst>
            </a:blip>
            <a:srcRect t="32318" b="32318"/>
            <a:stretch/>
          </p:blipFill>
          <p:spPr>
            <a:xfrm>
              <a:off x="4560903" y="96835"/>
              <a:ext cx="3304014" cy="45720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FDB6F946-6168-4CF0-A846-8BF63649A46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700"/>
                      </a14:imgEffect>
                      <a14:imgEffect>
                        <a14:brightnessContrast contrast="-8000"/>
                      </a14:imgEffect>
                    </a14:imgLayer>
                  </a14:imgProps>
                </a:ext>
              </a:extLst>
            </a:blip>
            <a:srcRect t="67682" r="25277" b="-3046"/>
            <a:stretch/>
          </p:blipFill>
          <p:spPr>
            <a:xfrm>
              <a:off x="7984826" y="96838"/>
              <a:ext cx="2468880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7060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>
            <a:extLst>
              <a:ext uri="{FF2B5EF4-FFF2-40B4-BE49-F238E27FC236}">
                <a16:creationId xmlns:a16="http://schemas.microsoft.com/office/drawing/2014/main" id="{23483CAC-3312-4EA4-BCAD-B3F31DE33C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5761"/>
          <a:stretch/>
        </p:blipFill>
        <p:spPr>
          <a:xfrm>
            <a:off x="4497403" y="2242395"/>
            <a:ext cx="3197194" cy="461560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D03F6D5-7978-40B8-AF70-7186135B21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205" y="3292165"/>
            <a:ext cx="1305591" cy="68580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D697495-19B4-4A65-AB90-A115C4B1B563}"/>
              </a:ext>
            </a:extLst>
          </p:cNvPr>
          <p:cNvSpPr/>
          <p:nvPr userDrawn="1"/>
        </p:nvSpPr>
        <p:spPr>
          <a:xfrm>
            <a:off x="1" y="4600635"/>
            <a:ext cx="12191999" cy="2322348"/>
          </a:xfrm>
          <a:prstGeom prst="rect">
            <a:avLst/>
          </a:prstGeom>
          <a:solidFill>
            <a:srgbClr val="0C5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5ED90D-A8D6-4782-A924-4586EAA8C2ED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" y="601663"/>
            <a:ext cx="12191998" cy="942982"/>
          </a:xfrm>
        </p:spPr>
        <p:txBody>
          <a:bodyPr anchor="b"/>
          <a:lstStyle>
            <a:lvl1pPr algn="ctr">
              <a:defRPr sz="6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2642D2-7798-4CFE-90A1-D856A0F44876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1524000" y="15827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C558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D3F37-69E0-46CC-B3D0-C2BCEDB5F4B4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E990A"/>
                </a:solidFill>
              </a:defRPr>
            </a:lvl1pPr>
          </a:lstStyle>
          <a:p>
            <a:r>
              <a:rPr lang="en-US"/>
              <a:t>CCA Board Meeting –October 1, 2025</a:t>
            </a:r>
            <a:endParaRPr lang="en-US">
              <a:solidFill>
                <a:srgbClr val="CE990A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D034C-5D13-4741-B7D5-7E9DC5F55EA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E990A"/>
                </a:solidFill>
              </a:defRPr>
            </a:lvl1pPr>
          </a:lstStyle>
          <a:p>
            <a:fld id="{6BE9448F-6138-40A2-B8AB-0EA52F1A086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C7C0051-ED7C-4F4D-A364-B1200625753B}"/>
              </a:ext>
            </a:extLst>
          </p:cNvPr>
          <p:cNvCxnSpPr>
            <a:cxnSpLocks/>
          </p:cNvCxnSpPr>
          <p:nvPr userDrawn="1"/>
        </p:nvCxnSpPr>
        <p:spPr>
          <a:xfrm>
            <a:off x="1" y="584200"/>
            <a:ext cx="12191999" cy="0"/>
          </a:xfrm>
          <a:prstGeom prst="line">
            <a:avLst/>
          </a:prstGeom>
          <a:ln w="127000">
            <a:solidFill>
              <a:srgbClr val="CE99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3ED832A-9601-4F55-BDF2-6ADA609FBE98}"/>
              </a:ext>
            </a:extLst>
          </p:cNvPr>
          <p:cNvCxnSpPr>
            <a:cxnSpLocks/>
          </p:cNvCxnSpPr>
          <p:nvPr userDrawn="1"/>
        </p:nvCxnSpPr>
        <p:spPr>
          <a:xfrm>
            <a:off x="1" y="4584700"/>
            <a:ext cx="12191999" cy="0"/>
          </a:xfrm>
          <a:prstGeom prst="line">
            <a:avLst/>
          </a:prstGeom>
          <a:ln w="127000">
            <a:solidFill>
              <a:srgbClr val="CE99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F70A040-54FB-4322-9918-FA81523E28B6}"/>
              </a:ext>
            </a:extLst>
          </p:cNvPr>
          <p:cNvGrpSpPr/>
          <p:nvPr userDrawn="1"/>
        </p:nvGrpSpPr>
        <p:grpSpPr>
          <a:xfrm>
            <a:off x="1881674" y="96835"/>
            <a:ext cx="8428653" cy="474662"/>
            <a:chOff x="2025053" y="96835"/>
            <a:chExt cx="8428653" cy="474662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3C1CEED6-ACAC-4B22-BA57-4CE503BA80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t="2" r="22509" b="64636"/>
            <a:stretch/>
          </p:blipFill>
          <p:spPr>
            <a:xfrm>
              <a:off x="2025053" y="114297"/>
              <a:ext cx="2560320" cy="457200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AFDEF536-B00D-47DC-B0AB-171811269EB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6100"/>
                      </a14:imgEffect>
                      <a14:imgEffect>
                        <a14:brightnessContrast contrast="-6000"/>
                      </a14:imgEffect>
                    </a14:imgLayer>
                  </a14:imgProps>
                </a:ext>
              </a:extLst>
            </a:blip>
            <a:srcRect t="32318" b="32318"/>
            <a:stretch/>
          </p:blipFill>
          <p:spPr>
            <a:xfrm>
              <a:off x="4560903" y="96835"/>
              <a:ext cx="3304014" cy="457200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C5E37EAB-ECAA-4FD4-B4F4-967A510532A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700"/>
                      </a14:imgEffect>
                      <a14:imgEffect>
                        <a14:brightnessContrast contrast="-8000"/>
                      </a14:imgEffect>
                    </a14:imgLayer>
                  </a14:imgProps>
                </a:ext>
              </a:extLst>
            </a:blip>
            <a:srcRect t="67682" r="25277" b="-3046"/>
            <a:stretch/>
          </p:blipFill>
          <p:spPr>
            <a:xfrm>
              <a:off x="7984826" y="96838"/>
              <a:ext cx="2468880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495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94F4F11-BD6A-4E54-AF15-03C81593C1BA}"/>
              </a:ext>
            </a:extLst>
          </p:cNvPr>
          <p:cNvSpPr/>
          <p:nvPr userDrawn="1"/>
        </p:nvSpPr>
        <p:spPr>
          <a:xfrm>
            <a:off x="-1" y="6426682"/>
            <a:ext cx="12191999" cy="431319"/>
          </a:xfrm>
          <a:prstGeom prst="rect">
            <a:avLst/>
          </a:prstGeom>
          <a:solidFill>
            <a:srgbClr val="0C5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F943DD8-0BB8-4F9A-B4C2-7E5F59CF77F2}"/>
              </a:ext>
            </a:extLst>
          </p:cNvPr>
          <p:cNvCxnSpPr>
            <a:cxnSpLocks/>
          </p:cNvCxnSpPr>
          <p:nvPr userDrawn="1"/>
        </p:nvCxnSpPr>
        <p:spPr>
          <a:xfrm>
            <a:off x="1" y="584200"/>
            <a:ext cx="12191999" cy="0"/>
          </a:xfrm>
          <a:prstGeom prst="line">
            <a:avLst/>
          </a:prstGeom>
          <a:ln w="127000">
            <a:solidFill>
              <a:srgbClr val="CE99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C8FC268-F278-443F-885F-BA563556A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683" y="649132"/>
            <a:ext cx="10009158" cy="57889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18027-DD46-4BB1-A0FC-69D19B542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683" y="1279524"/>
            <a:ext cx="11602528" cy="491277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BE06F-56B3-44CB-B3F8-E9811B12E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8" y="6504317"/>
            <a:ext cx="4114800" cy="217158"/>
          </a:xfrm>
        </p:spPr>
        <p:txBody>
          <a:bodyPr/>
          <a:lstStyle>
            <a:lvl1pPr>
              <a:defRPr>
                <a:solidFill>
                  <a:srgbClr val="CE990A"/>
                </a:solidFill>
              </a:defRPr>
            </a:lvl1pPr>
          </a:lstStyle>
          <a:p>
            <a:r>
              <a:rPr lang="en-US">
                <a:solidFill>
                  <a:srgbClr val="CE990A"/>
                </a:solidFill>
              </a:rPr>
              <a:t> </a:t>
            </a:r>
            <a:r>
              <a:rPr lang="en-US"/>
              <a:t>CCA Board Meeting –October 1, 2025</a:t>
            </a:r>
            <a:endParaRPr lang="en-US">
              <a:solidFill>
                <a:srgbClr val="CE990A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0DE1D-4502-49AB-BE02-F0AFAC683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9622"/>
            <a:ext cx="2743200" cy="217158"/>
          </a:xfrm>
        </p:spPr>
        <p:txBody>
          <a:bodyPr/>
          <a:lstStyle>
            <a:lvl1pPr>
              <a:defRPr>
                <a:solidFill>
                  <a:srgbClr val="CE990A"/>
                </a:solidFill>
              </a:defRPr>
            </a:lvl1pPr>
          </a:lstStyle>
          <a:p>
            <a:fld id="{6BE9448F-6138-40A2-B8AB-0EA52F1A086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93BA2CB-FB8B-494C-B1DA-9FCDE166BC84}"/>
              </a:ext>
            </a:extLst>
          </p:cNvPr>
          <p:cNvCxnSpPr>
            <a:cxnSpLocks/>
          </p:cNvCxnSpPr>
          <p:nvPr userDrawn="1"/>
        </p:nvCxnSpPr>
        <p:spPr>
          <a:xfrm>
            <a:off x="0" y="6373602"/>
            <a:ext cx="12192000" cy="0"/>
          </a:xfrm>
          <a:prstGeom prst="line">
            <a:avLst/>
          </a:prstGeom>
          <a:ln w="127000">
            <a:solidFill>
              <a:srgbClr val="CE99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B5182E6-4682-44A6-B748-4F46914A106E}"/>
              </a:ext>
            </a:extLst>
          </p:cNvPr>
          <p:cNvGrpSpPr/>
          <p:nvPr userDrawn="1"/>
        </p:nvGrpSpPr>
        <p:grpSpPr>
          <a:xfrm>
            <a:off x="1881674" y="96835"/>
            <a:ext cx="8428653" cy="474662"/>
            <a:chOff x="2025053" y="96835"/>
            <a:chExt cx="8428653" cy="474662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F29C291C-CFB2-4F0B-90CE-AD76450524B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2" r="22509" b="64636"/>
            <a:stretch/>
          </p:blipFill>
          <p:spPr>
            <a:xfrm>
              <a:off x="2025053" y="114297"/>
              <a:ext cx="2560320" cy="45720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A08162D-A5DD-46AB-A032-F8E4661F3D8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6100"/>
                      </a14:imgEffect>
                      <a14:imgEffect>
                        <a14:brightnessContrast contrast="-6000"/>
                      </a14:imgEffect>
                    </a14:imgLayer>
                  </a14:imgProps>
                </a:ext>
              </a:extLst>
            </a:blip>
            <a:srcRect t="32318" b="32318"/>
            <a:stretch/>
          </p:blipFill>
          <p:spPr>
            <a:xfrm>
              <a:off x="4560903" y="96835"/>
              <a:ext cx="3304014" cy="45720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FDB6F946-6168-4CF0-A846-8BF63649A46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700"/>
                      </a14:imgEffect>
                      <a14:imgEffect>
                        <a14:brightnessContrast contrast="-8000"/>
                      </a14:imgEffect>
                    </a14:imgLayer>
                  </a14:imgProps>
                </a:ext>
              </a:extLst>
            </a:blip>
            <a:srcRect t="67682" r="25277" b="-3046"/>
            <a:stretch/>
          </p:blipFill>
          <p:spPr>
            <a:xfrm>
              <a:off x="7984826" y="96838"/>
              <a:ext cx="2468880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6417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94F4F11-BD6A-4E54-AF15-03C81593C1BA}"/>
              </a:ext>
            </a:extLst>
          </p:cNvPr>
          <p:cNvSpPr/>
          <p:nvPr userDrawn="1"/>
        </p:nvSpPr>
        <p:spPr>
          <a:xfrm>
            <a:off x="-1" y="6426682"/>
            <a:ext cx="12191999" cy="431319"/>
          </a:xfrm>
          <a:prstGeom prst="rect">
            <a:avLst/>
          </a:prstGeom>
          <a:solidFill>
            <a:srgbClr val="0C5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F943DD8-0BB8-4F9A-B4C2-7E5F59CF77F2}"/>
              </a:ext>
            </a:extLst>
          </p:cNvPr>
          <p:cNvCxnSpPr>
            <a:cxnSpLocks/>
          </p:cNvCxnSpPr>
          <p:nvPr userDrawn="1"/>
        </p:nvCxnSpPr>
        <p:spPr>
          <a:xfrm>
            <a:off x="1" y="584200"/>
            <a:ext cx="12191999" cy="0"/>
          </a:xfrm>
          <a:prstGeom prst="line">
            <a:avLst/>
          </a:prstGeom>
          <a:ln w="127000">
            <a:solidFill>
              <a:srgbClr val="CE99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C8FC268-F278-443F-885F-BA563556A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683" y="720028"/>
            <a:ext cx="10009158" cy="5079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BE06F-56B3-44CB-B3F8-E9811B12E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8" y="6504317"/>
            <a:ext cx="4114800" cy="217158"/>
          </a:xfrm>
        </p:spPr>
        <p:txBody>
          <a:bodyPr/>
          <a:lstStyle>
            <a:lvl1pPr>
              <a:defRPr>
                <a:solidFill>
                  <a:srgbClr val="CE990A"/>
                </a:solidFill>
              </a:defRPr>
            </a:lvl1pPr>
          </a:lstStyle>
          <a:p>
            <a:r>
              <a:rPr lang="en-US"/>
              <a:t>CCA Board Meeting –October 1, 2025</a:t>
            </a:r>
            <a:endParaRPr lang="en-US">
              <a:solidFill>
                <a:srgbClr val="CE990A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0DE1D-4502-49AB-BE02-F0AFAC683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9622"/>
            <a:ext cx="2743200" cy="217158"/>
          </a:xfrm>
        </p:spPr>
        <p:txBody>
          <a:bodyPr/>
          <a:lstStyle>
            <a:lvl1pPr>
              <a:defRPr>
                <a:solidFill>
                  <a:srgbClr val="CE990A"/>
                </a:solidFill>
              </a:defRPr>
            </a:lvl1pPr>
          </a:lstStyle>
          <a:p>
            <a:fld id="{6BE9448F-6138-40A2-B8AB-0EA52F1A086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93BA2CB-FB8B-494C-B1DA-9FCDE166BC84}"/>
              </a:ext>
            </a:extLst>
          </p:cNvPr>
          <p:cNvCxnSpPr>
            <a:cxnSpLocks/>
          </p:cNvCxnSpPr>
          <p:nvPr userDrawn="1"/>
        </p:nvCxnSpPr>
        <p:spPr>
          <a:xfrm>
            <a:off x="0" y="6373602"/>
            <a:ext cx="12192000" cy="0"/>
          </a:xfrm>
          <a:prstGeom prst="line">
            <a:avLst/>
          </a:prstGeom>
          <a:ln w="127000">
            <a:solidFill>
              <a:srgbClr val="CE99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B5182E6-4682-44A6-B748-4F46914A106E}"/>
              </a:ext>
            </a:extLst>
          </p:cNvPr>
          <p:cNvGrpSpPr/>
          <p:nvPr userDrawn="1"/>
        </p:nvGrpSpPr>
        <p:grpSpPr>
          <a:xfrm>
            <a:off x="1881674" y="96835"/>
            <a:ext cx="8428653" cy="474662"/>
            <a:chOff x="2025053" y="96835"/>
            <a:chExt cx="8428653" cy="474662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F29C291C-CFB2-4F0B-90CE-AD76450524B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2" r="22509" b="64636"/>
            <a:stretch/>
          </p:blipFill>
          <p:spPr>
            <a:xfrm>
              <a:off x="2025053" y="114297"/>
              <a:ext cx="2560320" cy="45720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A08162D-A5DD-46AB-A032-F8E4661F3D8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6100"/>
                      </a14:imgEffect>
                      <a14:imgEffect>
                        <a14:brightnessContrast contrast="-6000"/>
                      </a14:imgEffect>
                    </a14:imgLayer>
                  </a14:imgProps>
                </a:ext>
              </a:extLst>
            </a:blip>
            <a:srcRect t="32318" b="32318"/>
            <a:stretch/>
          </p:blipFill>
          <p:spPr>
            <a:xfrm>
              <a:off x="4560903" y="96835"/>
              <a:ext cx="3304014" cy="45720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FDB6F946-6168-4CF0-A846-8BF63649A46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700"/>
                      </a14:imgEffect>
                      <a14:imgEffect>
                        <a14:brightnessContrast contrast="-8000"/>
                      </a14:imgEffect>
                    </a14:imgLayer>
                  </a14:imgProps>
                </a:ext>
              </a:extLst>
            </a:blip>
            <a:srcRect t="67682" r="25277" b="-3046"/>
            <a:stretch/>
          </p:blipFill>
          <p:spPr>
            <a:xfrm>
              <a:off x="7984826" y="96838"/>
              <a:ext cx="2468880" cy="457200"/>
            </a:xfrm>
            <a:prstGeom prst="rect">
              <a:avLst/>
            </a:prstGeom>
          </p:spPr>
        </p:pic>
      </p:grp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1F1484B-06FD-8901-73AC-497FAE4A87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8296" y="1367532"/>
            <a:ext cx="5767075" cy="482282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55EC5D6-258F-1F54-FC1D-D1EA284BAE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6986" y="1367532"/>
            <a:ext cx="5257801" cy="48228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775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94F4F11-BD6A-4E54-AF15-03C81593C1BA}"/>
              </a:ext>
            </a:extLst>
          </p:cNvPr>
          <p:cNvSpPr/>
          <p:nvPr userDrawn="1"/>
        </p:nvSpPr>
        <p:spPr>
          <a:xfrm>
            <a:off x="-1" y="6426682"/>
            <a:ext cx="12191999" cy="431319"/>
          </a:xfrm>
          <a:prstGeom prst="rect">
            <a:avLst/>
          </a:prstGeom>
          <a:solidFill>
            <a:srgbClr val="0C5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F943DD8-0BB8-4F9A-B4C2-7E5F59CF77F2}"/>
              </a:ext>
            </a:extLst>
          </p:cNvPr>
          <p:cNvCxnSpPr>
            <a:cxnSpLocks/>
          </p:cNvCxnSpPr>
          <p:nvPr userDrawn="1"/>
        </p:nvCxnSpPr>
        <p:spPr>
          <a:xfrm>
            <a:off x="1" y="584200"/>
            <a:ext cx="12191999" cy="0"/>
          </a:xfrm>
          <a:prstGeom prst="line">
            <a:avLst/>
          </a:prstGeom>
          <a:ln w="127000">
            <a:solidFill>
              <a:srgbClr val="CE99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C8FC268-F278-443F-885F-BA563556A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642" y="665702"/>
            <a:ext cx="10009158" cy="57889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18027-DD46-4BB1-A0FC-69D19B542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4642" y="1357163"/>
            <a:ext cx="10009158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BE06F-56B3-44CB-B3F8-E9811B12E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8" y="6504317"/>
            <a:ext cx="4114800" cy="217158"/>
          </a:xfrm>
        </p:spPr>
        <p:txBody>
          <a:bodyPr/>
          <a:lstStyle>
            <a:lvl1pPr>
              <a:defRPr>
                <a:solidFill>
                  <a:srgbClr val="CE990A"/>
                </a:solidFill>
              </a:defRPr>
            </a:lvl1pPr>
          </a:lstStyle>
          <a:p>
            <a:r>
              <a:rPr lang="en-US"/>
              <a:t>CCA Board Meeting –October 1, 2025</a:t>
            </a:r>
            <a:endParaRPr lang="en-US">
              <a:solidFill>
                <a:srgbClr val="CE990A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0DE1D-4502-49AB-BE02-F0AFAC683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9622"/>
            <a:ext cx="2743200" cy="217158"/>
          </a:xfrm>
        </p:spPr>
        <p:txBody>
          <a:bodyPr/>
          <a:lstStyle>
            <a:lvl1pPr>
              <a:defRPr>
                <a:solidFill>
                  <a:srgbClr val="CE990A"/>
                </a:solidFill>
              </a:defRPr>
            </a:lvl1pPr>
          </a:lstStyle>
          <a:p>
            <a:fld id="{6BE9448F-6138-40A2-B8AB-0EA52F1A086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93BA2CB-FB8B-494C-B1DA-9FCDE166BC84}"/>
              </a:ext>
            </a:extLst>
          </p:cNvPr>
          <p:cNvCxnSpPr>
            <a:cxnSpLocks/>
          </p:cNvCxnSpPr>
          <p:nvPr userDrawn="1"/>
        </p:nvCxnSpPr>
        <p:spPr>
          <a:xfrm>
            <a:off x="0" y="6356350"/>
            <a:ext cx="12192000" cy="0"/>
          </a:xfrm>
          <a:prstGeom prst="line">
            <a:avLst/>
          </a:prstGeom>
          <a:ln w="127000">
            <a:solidFill>
              <a:srgbClr val="CE99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B5182E6-4682-44A6-B748-4F46914A106E}"/>
              </a:ext>
            </a:extLst>
          </p:cNvPr>
          <p:cNvGrpSpPr/>
          <p:nvPr userDrawn="1"/>
        </p:nvGrpSpPr>
        <p:grpSpPr>
          <a:xfrm>
            <a:off x="1881671" y="109538"/>
            <a:ext cx="8428653" cy="474662"/>
            <a:chOff x="2025053" y="96835"/>
            <a:chExt cx="8428653" cy="474662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F29C291C-CFB2-4F0B-90CE-AD76450524B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2" r="22509" b="64636"/>
            <a:stretch/>
          </p:blipFill>
          <p:spPr>
            <a:xfrm>
              <a:off x="2025053" y="114297"/>
              <a:ext cx="2560320" cy="45720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A08162D-A5DD-46AB-A032-F8E4661F3D8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6100"/>
                      </a14:imgEffect>
                      <a14:imgEffect>
                        <a14:brightnessContrast contrast="-6000"/>
                      </a14:imgEffect>
                    </a14:imgLayer>
                  </a14:imgProps>
                </a:ext>
              </a:extLst>
            </a:blip>
            <a:srcRect t="32318" b="32318"/>
            <a:stretch/>
          </p:blipFill>
          <p:spPr>
            <a:xfrm>
              <a:off x="4560903" y="96835"/>
              <a:ext cx="3304014" cy="45720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FDB6F946-6168-4CF0-A846-8BF63649A46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700"/>
                      </a14:imgEffect>
                      <a14:imgEffect>
                        <a14:brightnessContrast contrast="-8000"/>
                      </a14:imgEffect>
                    </a14:imgLayer>
                  </a14:imgProps>
                </a:ext>
              </a:extLst>
            </a:blip>
            <a:srcRect t="67682" r="25277" b="-3046"/>
            <a:stretch/>
          </p:blipFill>
          <p:spPr>
            <a:xfrm>
              <a:off x="7984826" y="96838"/>
              <a:ext cx="2468880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4348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6D2141-A497-4445-9BBF-A70B6A1E6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9BBF6-9E98-4E7A-913B-3D7C5B531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EC01B-CFE2-4B32-9F6D-259843AC92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CCA Board Meeting –October 1,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1F30E-078F-4539-9761-548666B006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9448F-6138-40A2-B8AB-0EA52F1A0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3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661" r:id="rId2"/>
    <p:sldLayoutId id="2147483662" r:id="rId3"/>
    <p:sldLayoutId id="2147483746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6D2141-A497-4445-9BBF-A70B6A1E6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9BBF6-9E98-4E7A-913B-3D7C5B531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EC01B-CFE2-4B32-9F6D-259843AC92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CCA Board Meeting –October 1, 2025</a:t>
            </a:r>
            <a:endParaRPr lang="en-US">
              <a:solidFill>
                <a:srgbClr val="CE990A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1F30E-078F-4539-9761-548666B006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9448F-6138-40A2-B8AB-0EA52F1A0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4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520D78-858E-501A-0DEB-5B40466C2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5CBC8-DF0F-69BA-0261-470A447F7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sz="4000" b="1">
                <a:latin typeface="Arial"/>
                <a:cs typeface="Arial"/>
              </a:rPr>
            </a:br>
            <a:br>
              <a:rPr lang="en-US" sz="4000" b="1">
                <a:latin typeface="Arial"/>
                <a:cs typeface="Arial"/>
              </a:rPr>
            </a:br>
            <a:r>
              <a:rPr lang="en-US" sz="4000" b="1">
                <a:latin typeface="Arial"/>
                <a:cs typeface="Arial"/>
              </a:rPr>
              <a:t>		</a:t>
            </a:r>
            <a:br>
              <a:rPr lang="en-US" sz="4000" b="1">
                <a:latin typeface="Arial"/>
                <a:cs typeface="Arial"/>
              </a:rPr>
            </a:br>
            <a:br>
              <a:rPr lang="en-US" sz="4000" b="1">
                <a:latin typeface="Arial"/>
                <a:cs typeface="Arial"/>
              </a:rPr>
            </a:br>
            <a:br>
              <a:rPr lang="en-US" sz="4000" b="1">
                <a:latin typeface="Arial"/>
                <a:cs typeface="Arial"/>
              </a:rPr>
            </a:br>
            <a:r>
              <a:rPr lang="en-US" sz="4000" b="1">
                <a:latin typeface="Arial"/>
                <a:cs typeface="Arial"/>
              </a:rPr>
              <a:t>		CCA Board Meeting</a:t>
            </a:r>
            <a:endParaRPr lang="en-US" sz="4000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6E2FC-4E53-1ED8-DFA1-49795E210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482" y="1555531"/>
            <a:ext cx="11791773" cy="10983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>
              <a:buNone/>
            </a:pPr>
            <a:r>
              <a:rPr lang="en-US" sz="1800" b="1" dirty="0">
                <a:solidFill>
                  <a:srgbClr val="7F7F7F"/>
                </a:solidFill>
                <a:ea typeface="Calibri"/>
              </a:rPr>
              <a:t>  </a:t>
            </a:r>
          </a:p>
          <a:p>
            <a:pPr marL="457200" lvl="1" indent="0">
              <a:buNone/>
            </a:pPr>
            <a:endParaRPr lang="en-US" sz="1800" b="1" dirty="0">
              <a:solidFill>
                <a:srgbClr val="7F7F7F"/>
              </a:solidFill>
              <a:ea typeface="Calibri"/>
            </a:endParaRPr>
          </a:p>
          <a:p>
            <a:pPr marL="457200" lvl="1" indent="0" algn="ctr" rtl="0">
              <a:buNone/>
            </a:pPr>
            <a:r>
              <a:rPr lang="en-US" b="0" i="0" dirty="0">
                <a:effectLst/>
              </a:rPr>
              <a:t>					</a:t>
            </a:r>
          </a:p>
          <a:p>
            <a:pPr marL="3657600" lvl="8" indent="0">
              <a:buNone/>
            </a:pPr>
            <a:endParaRPr lang="en-US" b="0" i="0" dirty="0">
              <a:effectLst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0FF43-9AD9-9736-7466-26656F3F8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448F-6138-40A2-B8AB-0EA52F1A086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9549C0-AA51-F2D9-5652-60CBE62813EF}"/>
              </a:ext>
            </a:extLst>
          </p:cNvPr>
          <p:cNvSpPr txBox="1"/>
          <p:nvPr/>
        </p:nvSpPr>
        <p:spPr>
          <a:xfrm>
            <a:off x="3647228" y="2753710"/>
            <a:ext cx="3416157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   </a:t>
            </a:r>
            <a:r>
              <a:rPr lang="en-US" sz="2800" b="1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October 1, 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7A9D66-7E62-1FA2-47C5-6F4931AE7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CE990A"/>
                </a:solidFill>
              </a:rPr>
              <a:t>CCA Board Meeting –October 1, 2025</a:t>
            </a:r>
          </a:p>
        </p:txBody>
      </p:sp>
    </p:spTree>
    <p:extLst>
      <p:ext uri="{BB962C8B-B14F-4D97-AF65-F5344CB8AC3E}">
        <p14:creationId xmlns:p14="http://schemas.microsoft.com/office/powerpoint/2010/main" val="2235589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22F235-D02A-4797-D39D-8CFE89A00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0FD04-4207-83D2-2767-21E159B2A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Proposed California Bank of Commerce Cash Structure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88FA7C-5B2C-2922-D016-73F2C6B13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E9448F-6138-40A2-B8AB-0EA52F1A0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CE990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CE990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75C87E1C-8957-0EBA-B927-5C91C11D0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2550"/>
            <a:ext cx="4114800" cy="365125"/>
          </a:xfrm>
        </p:spPr>
        <p:txBody>
          <a:bodyPr/>
          <a:lstStyle/>
          <a:p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CE990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/>
              <a:t>CCA Board Meeting –October 1,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32C730-F271-EA30-32E4-7277ECC012EB}"/>
              </a:ext>
            </a:extLst>
          </p:cNvPr>
          <p:cNvSpPr txBox="1"/>
          <p:nvPr/>
        </p:nvSpPr>
        <p:spPr>
          <a:xfrm>
            <a:off x="825233" y="5193463"/>
            <a:ext cx="102984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Funds are fully secured by Federal Home Loan Bank (FHLB)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CBC pledges its loan portfolio at 120% of deposit value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FHLB reviews LOC and pledged collateral annually to ensure compliance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D90648-23E5-C59F-9382-06A38464E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233" y="1327576"/>
            <a:ext cx="10277107" cy="366979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15762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6AE37-C05D-E244-4108-8CC90E628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683" y="814385"/>
            <a:ext cx="10009158" cy="578892"/>
          </a:xfrm>
        </p:spPr>
        <p:txBody>
          <a:bodyPr/>
          <a:lstStyle/>
          <a:p>
            <a:r>
              <a:rPr lang="en-US" b="1">
                <a:latin typeface="Arial"/>
                <a:cs typeface="Arial"/>
              </a:rPr>
              <a:t>Proposed California Bank of Commerce Cash Structure (cont.)</a:t>
            </a:r>
            <a:endParaRPr lang="en-US">
              <a:solidFill>
                <a:srgbClr val="000000"/>
              </a:solidFill>
            </a:endParaRPr>
          </a:p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CF1DC5-FA6A-CAAD-7A6F-75E6AB4BE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CE990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  <a:p>
            <a:r>
              <a:rPr lang="en-US"/>
              <a:t>CCA Board Meeting –October 1, 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CE990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E1C714-B1DB-3EFF-51C4-B511DE247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E9448F-6138-40A2-B8AB-0EA52F1A0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CE990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CE990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C0842A-3B92-E06C-87DD-A62C3195707E}"/>
              </a:ext>
            </a:extLst>
          </p:cNvPr>
          <p:cNvSpPr txBox="1"/>
          <p:nvPr/>
        </p:nvSpPr>
        <p:spPr>
          <a:xfrm>
            <a:off x="1930370" y="5858949"/>
            <a:ext cx="800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Combined 3-Month Interest Total:  $224,779.76 + $18,196.46 = $242,976.22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59C6D1-A8E0-A883-C363-F9497E945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370" y="1240447"/>
            <a:ext cx="8331256" cy="437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37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D2807-CD84-A721-17C5-2011A8819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56387-1536-AB45-EDF7-1F9D88E0F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642" y="665702"/>
            <a:ext cx="10009158" cy="49440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/>
                <a:cs typeface="Arial"/>
              </a:rPr>
              <a:t>Informational Items</a:t>
            </a:r>
            <a:br>
              <a:rPr lang="en-US" sz="3600" b="1" dirty="0">
                <a:latin typeface="Arial"/>
                <a:cs typeface="Arial"/>
              </a:rPr>
            </a:br>
            <a:br>
              <a:rPr lang="en-US" sz="3600" b="1" dirty="0">
                <a:latin typeface="Arial"/>
                <a:cs typeface="Arial"/>
              </a:rPr>
            </a:br>
            <a:r>
              <a:rPr lang="en-US" sz="3600" b="1" dirty="0">
                <a:solidFill>
                  <a:srgbClr val="7F7F7F"/>
                </a:solidFill>
                <a:latin typeface="Arial"/>
                <a:cs typeface="Arial"/>
              </a:rPr>
              <a:t>Business Services Report</a:t>
            </a:r>
            <a:endParaRPr lang="en-US" sz="3600" dirty="0">
              <a:solidFill>
                <a:srgbClr val="000000"/>
              </a:solidFill>
            </a:endParaRPr>
          </a:p>
          <a:p>
            <a:br>
              <a:rPr lang="en-US" b="1" dirty="0"/>
            </a:b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C8D64-B05A-4498-5678-ABC90C08E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744" y="1251882"/>
            <a:ext cx="11864512" cy="49461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800" b="1" dirty="0">
              <a:solidFill>
                <a:schemeClr val="tx1">
                  <a:lumMod val="49000"/>
                  <a:lumOff val="51000"/>
                </a:schemeClr>
              </a:solidFill>
              <a:ea typeface="Calibri"/>
            </a:endParaRPr>
          </a:p>
          <a:p>
            <a:pPr marL="914400" lvl="1" indent="-457200" algn="l" rtl="0">
              <a:buFont typeface="Wingdings" panose="05000000000000000000" pitchFamily="2" charset="2"/>
              <a:buChar char="q"/>
            </a:pPr>
            <a:endParaRPr lang="en-US" b="1" dirty="0">
              <a:solidFill>
                <a:srgbClr val="7F7F7F"/>
              </a:solidFill>
              <a:ea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1221A6-16FB-279F-557A-8656B48DD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448F-6138-40A2-B8AB-0EA52F1A086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1786E2-E352-64D9-EEEC-BDB689D0F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CE990A"/>
                </a:solidFill>
              </a:rPr>
              <a:t>CCA Board Meeting –October 1, 2025</a:t>
            </a:r>
          </a:p>
        </p:txBody>
      </p:sp>
    </p:spTree>
    <p:extLst>
      <p:ext uri="{BB962C8B-B14F-4D97-AF65-F5344CB8AC3E}">
        <p14:creationId xmlns:p14="http://schemas.microsoft.com/office/powerpoint/2010/main" val="1737031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ED4A1-28FB-FB7E-6930-FB00604AA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6" y="757013"/>
            <a:ext cx="10009158" cy="507996"/>
          </a:xfrm>
        </p:spPr>
        <p:txBody>
          <a:bodyPr/>
          <a:lstStyle/>
          <a:p>
            <a:r>
              <a:rPr lang="en-US" b="1">
                <a:latin typeface="Arial"/>
                <a:cs typeface="Arial"/>
              </a:rPr>
              <a:t>Business Services Report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8A373F-8DB9-7CE8-87B9-AE39AE854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448F-6138-40A2-B8AB-0EA52F1A086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D0DE57-0035-C3AC-9D43-3DA3C7A94F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8296" y="1340276"/>
            <a:ext cx="5767075" cy="48228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b="1">
                <a:latin typeface="Arial"/>
                <a:cs typeface="Arial"/>
              </a:rPr>
              <a:t>Staffing Status:  </a:t>
            </a:r>
            <a:r>
              <a:rPr lang="en-US" sz="1400" b="1">
                <a:latin typeface="Arial"/>
                <a:cs typeface="Arial"/>
              </a:rPr>
              <a:t>                             		</a:t>
            </a:r>
            <a:endParaRPr lang="en-US" sz="1400" b="1"/>
          </a:p>
          <a:p>
            <a:pPr marL="0" indent="0">
              <a:buNone/>
            </a:pPr>
            <a:r>
              <a:rPr lang="en-US">
                <a:latin typeface="Arial"/>
                <a:cs typeface="Arial"/>
              </a:rPr>
              <a:t>Current Staffing: 22</a:t>
            </a:r>
          </a:p>
          <a:p>
            <a:r>
              <a:rPr lang="en-US">
                <a:latin typeface="Arial"/>
                <a:cs typeface="Arial"/>
              </a:rPr>
              <a:t>Turnover: 0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sz="2200" b="1">
                <a:latin typeface="Arial"/>
                <a:cs typeface="Arial"/>
              </a:rPr>
              <a:t>Employee Status Breakdown:</a:t>
            </a:r>
          </a:p>
          <a:p>
            <a:r>
              <a:rPr lang="en-US">
                <a:latin typeface="Arial"/>
                <a:cs typeface="Arial"/>
              </a:rPr>
              <a:t>Regular Full time: 20</a:t>
            </a:r>
          </a:p>
          <a:p>
            <a:r>
              <a:rPr lang="en-US">
                <a:latin typeface="Arial"/>
                <a:cs typeface="Arial"/>
              </a:rPr>
              <a:t>Contract Employees: 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13D8A3-4C13-26E1-9326-9DAD83258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65122" y="1341789"/>
            <a:ext cx="6952247" cy="49416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b="1">
                <a:latin typeface="Arial"/>
                <a:cs typeface="Arial"/>
              </a:rPr>
              <a:t>Training:</a:t>
            </a:r>
            <a:endParaRPr lang="en-US" sz="2200" b="1"/>
          </a:p>
          <a:p>
            <a:r>
              <a:rPr lang="en-US">
                <a:latin typeface="Arial"/>
                <a:cs typeface="Arial"/>
              </a:rPr>
              <a:t>Mandatory biennial Anti-Harassment course YTD25 Completion Rate: </a:t>
            </a:r>
            <a:r>
              <a:rPr lang="en-US" b="1">
                <a:solidFill>
                  <a:schemeClr val="accent6"/>
                </a:solidFill>
                <a:latin typeface="Arial"/>
                <a:cs typeface="Arial"/>
              </a:rPr>
              <a:t>100%</a:t>
            </a:r>
          </a:p>
          <a:p>
            <a:pPr>
              <a:buFont typeface="Arial,Sans-Serif" panose="020B0604020202020204" pitchFamily="34" charset="0"/>
            </a:pPr>
            <a:r>
              <a:rPr lang="en-US">
                <a:latin typeface="Arial"/>
                <a:cs typeface="Arial"/>
              </a:rPr>
              <a:t>Supervisory Training completed for Newly Appointed Supervisors</a:t>
            </a:r>
          </a:p>
          <a:p>
            <a:pPr>
              <a:buFont typeface="Arial,Sans-Serif" panose="020B0604020202020204" pitchFamily="34" charset="0"/>
            </a:pPr>
            <a:r>
              <a:rPr lang="en-US">
                <a:latin typeface="Arial"/>
                <a:cs typeface="Arial"/>
              </a:rPr>
              <a:t>Annual Cyber Security Training Program selected</a:t>
            </a:r>
            <a:endParaRPr lang="en-US" sz="220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200" b="1">
                <a:latin typeface="Arial"/>
                <a:cs typeface="Arial"/>
              </a:rPr>
              <a:t>Performance Reviews:</a:t>
            </a:r>
            <a:endParaRPr lang="en-US" sz="220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>
                <a:latin typeface="Arial"/>
                <a:cs typeface="Arial"/>
              </a:rPr>
              <a:t>•New Appraisal Structure:</a:t>
            </a:r>
            <a:endParaRPr lang="en-US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800">
                <a:latin typeface="Arial"/>
                <a:cs typeface="Arial"/>
              </a:rPr>
              <a:t> •SMART Goals</a:t>
            </a:r>
            <a:endParaRPr lang="en-US" sz="1800"/>
          </a:p>
          <a:p>
            <a:pPr marL="0" indent="0">
              <a:buNone/>
            </a:pPr>
            <a:r>
              <a:rPr lang="en-US" sz="1800">
                <a:latin typeface="Arial"/>
                <a:cs typeface="Arial"/>
              </a:rPr>
              <a:t> •Competency-Based Evaluation</a:t>
            </a:r>
            <a:endParaRPr lang="en-US" sz="1800"/>
          </a:p>
          <a:p>
            <a:pPr marL="0" indent="0">
              <a:buNone/>
            </a:pPr>
            <a:r>
              <a:rPr lang="en-US" sz="1800">
                <a:latin typeface="Arial"/>
                <a:cs typeface="Arial"/>
              </a:rPr>
              <a:t> •KPI Tracking</a:t>
            </a:r>
            <a:endParaRPr lang="en-US" sz="1800"/>
          </a:p>
          <a:p>
            <a:pPr marL="0" indent="0">
              <a:buNone/>
            </a:pPr>
            <a:r>
              <a:rPr lang="en-US" sz="1800">
                <a:latin typeface="Arial"/>
                <a:cs typeface="Arial"/>
              </a:rPr>
              <a:t> •Blended approach that weights each element of performance </a:t>
            </a:r>
          </a:p>
          <a:p>
            <a:pPr marL="0" indent="0">
              <a:buNone/>
            </a:pPr>
            <a:r>
              <a:rPr lang="en-US">
                <a:latin typeface="Arial"/>
                <a:cs typeface="Arial"/>
              </a:rPr>
              <a:t> </a:t>
            </a:r>
            <a:endParaRPr lang="en-US"/>
          </a:p>
          <a:p>
            <a:pPr>
              <a:buFont typeface="Arial,Sans-Serif" panose="020B0604020202020204" pitchFamily="34" charset="0"/>
            </a:pPr>
            <a:endParaRPr lang="en-US">
              <a:solidFill>
                <a:srgbClr val="7F7F7F"/>
              </a:solidFill>
            </a:endParaRPr>
          </a:p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FB18226-2491-F544-D8BF-79C482B46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2550"/>
            <a:ext cx="4114800" cy="365125"/>
          </a:xfrm>
        </p:spPr>
        <p:txBody>
          <a:bodyPr/>
          <a:lstStyle/>
          <a:p>
            <a:r>
              <a:rPr lang="en-US">
                <a:solidFill>
                  <a:srgbClr val="CE990A"/>
                </a:solidFill>
              </a:rPr>
              <a:t>CCA Board Meeting –October 1, 2025</a:t>
            </a:r>
          </a:p>
        </p:txBody>
      </p:sp>
    </p:spTree>
    <p:extLst>
      <p:ext uri="{BB962C8B-B14F-4D97-AF65-F5344CB8AC3E}">
        <p14:creationId xmlns:p14="http://schemas.microsoft.com/office/powerpoint/2010/main" val="3851268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0A113-26EE-3763-9F82-EA4540905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C571-8ABA-0E4B-3EFD-61713C696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736" y="717203"/>
            <a:ext cx="10009158" cy="578892"/>
          </a:xfrm>
        </p:spPr>
        <p:txBody>
          <a:bodyPr/>
          <a:lstStyle/>
          <a:p>
            <a:r>
              <a:rPr lang="en-US" b="1">
                <a:latin typeface="Arial"/>
                <a:cs typeface="Arial"/>
              </a:rPr>
              <a:t>Business Services Report (continued)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0C0D2-91CE-B69C-AE2A-7E61A9B56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735" y="1286069"/>
            <a:ext cx="5362693" cy="49227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b="1">
                <a:latin typeface="Arial"/>
                <a:cs typeface="Arial"/>
              </a:rPr>
              <a:t>Ongoing Initiatives</a:t>
            </a:r>
          </a:p>
          <a:p>
            <a:r>
              <a:rPr lang="en-US" sz="2100">
                <a:latin typeface="Arial"/>
                <a:cs typeface="Arial"/>
              </a:rPr>
              <a:t>Tech Stack Review</a:t>
            </a:r>
            <a:endParaRPr lang="en-US"/>
          </a:p>
          <a:p>
            <a:pPr lvl="1"/>
            <a:r>
              <a:rPr lang="en-US" sz="1900">
                <a:latin typeface="Arial"/>
                <a:cs typeface="Arial"/>
              </a:rPr>
              <a:t>Outline to be developed by EOY</a:t>
            </a:r>
            <a:endParaRPr lang="en-US"/>
          </a:p>
          <a:p>
            <a:pPr lvl="1"/>
            <a:endParaRPr lang="en-US" sz="1900"/>
          </a:p>
          <a:p>
            <a:r>
              <a:rPr lang="en-US" sz="2100">
                <a:latin typeface="Arial"/>
                <a:cs typeface="Arial"/>
              </a:rPr>
              <a:t>Integration of SharePoint</a:t>
            </a:r>
            <a:endParaRPr lang="en-US"/>
          </a:p>
          <a:p>
            <a:pPr lvl="1"/>
            <a:r>
              <a:rPr lang="en-US" sz="1900">
                <a:latin typeface="Arial"/>
                <a:cs typeface="Arial"/>
              </a:rPr>
              <a:t>Shifting to Cloud storage for Project files</a:t>
            </a:r>
            <a:endParaRPr lang="en-US"/>
          </a:p>
          <a:p>
            <a:pPr lvl="1"/>
            <a:r>
              <a:rPr lang="en-US" sz="1900">
                <a:latin typeface="Arial"/>
                <a:cs typeface="Arial"/>
              </a:rPr>
              <a:t>Moving away from reliance on a local server</a:t>
            </a:r>
            <a:endParaRPr lang="en-US"/>
          </a:p>
          <a:p>
            <a:pPr lvl="1"/>
            <a:endParaRPr lang="en-US" sz="1900">
              <a:latin typeface="Arial"/>
              <a:cs typeface="Arial"/>
            </a:endParaRPr>
          </a:p>
          <a:p>
            <a:r>
              <a:rPr lang="en-US" sz="2100">
                <a:latin typeface="Arial"/>
                <a:cs typeface="Arial"/>
              </a:rPr>
              <a:t>Standardization of Training Modules </a:t>
            </a:r>
            <a:endParaRPr lang="en-US"/>
          </a:p>
          <a:p>
            <a:pPr lvl="1"/>
            <a:r>
              <a:rPr lang="en-US" sz="1900">
                <a:latin typeface="Arial"/>
                <a:cs typeface="Arial"/>
              </a:rPr>
              <a:t>Working to create a consistent, repeatable approach so all training materials look, feel and function the same way</a:t>
            </a:r>
            <a:endParaRPr lang="en-US"/>
          </a:p>
          <a:p>
            <a:pPr lvl="1"/>
            <a:endParaRPr lang="en-US" sz="1900">
              <a:latin typeface="Arial"/>
              <a:cs typeface="Arial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978971-0648-8162-5D32-80E10AE0D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448F-6138-40A2-B8AB-0EA52F1A086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B6D273A6-0F76-E70B-42EB-905DA876B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2550"/>
            <a:ext cx="4114800" cy="365125"/>
          </a:xfrm>
        </p:spPr>
        <p:txBody>
          <a:bodyPr/>
          <a:lstStyle/>
          <a:p>
            <a:r>
              <a:rPr lang="en-US">
                <a:solidFill>
                  <a:srgbClr val="CE990A"/>
                </a:solidFill>
              </a:rPr>
              <a:t>CCA Board Meeting –October 1, 2025</a:t>
            </a:r>
          </a:p>
        </p:txBody>
      </p:sp>
      <p:pic>
        <p:nvPicPr>
          <p:cNvPr id="6" name="Picture 5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F379F7D7-BCF5-9F4B-FD0D-AC133A621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463" y="6737683"/>
            <a:ext cx="5370208" cy="5043237"/>
          </a:xfrm>
          <a:prstGeom prst="rect">
            <a:avLst/>
          </a:prstGeom>
        </p:spPr>
      </p:pic>
      <p:pic>
        <p:nvPicPr>
          <p:cNvPr id="11" name="Picture 10" descr="A white and blue text on a white background&#10;&#10;AI-generated content may be incorrect.">
            <a:extLst>
              <a:ext uri="{FF2B5EF4-FFF2-40B4-BE49-F238E27FC236}">
                <a16:creationId xmlns:a16="http://schemas.microsoft.com/office/drawing/2014/main" id="{6E2B0CE9-0FDD-42F6-B523-DEBD1CDB6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923" y="48846"/>
            <a:ext cx="12192000" cy="680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49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95165-8EA0-C556-79C2-256FEDCA8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1FE04-AA79-D4F9-9E3E-EF5AE0CEF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642" y="665702"/>
            <a:ext cx="10009158" cy="49440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/>
                <a:cs typeface="Arial"/>
              </a:rPr>
              <a:t>Informational Items</a:t>
            </a:r>
            <a:br>
              <a:rPr lang="en-US" sz="3600" b="1" dirty="0">
                <a:latin typeface="Arial"/>
                <a:cs typeface="Arial"/>
              </a:rPr>
            </a:br>
            <a:br>
              <a:rPr lang="en-US" sz="3600" b="1" dirty="0">
                <a:latin typeface="Arial"/>
                <a:cs typeface="Arial"/>
              </a:rPr>
            </a:br>
            <a:r>
              <a:rPr lang="en-US" sz="3600" b="1" dirty="0">
                <a:solidFill>
                  <a:srgbClr val="7F7F7F"/>
                </a:solidFill>
                <a:latin typeface="Arial"/>
                <a:cs typeface="Arial"/>
              </a:rPr>
              <a:t>Strategic Initiatives &amp; </a:t>
            </a:r>
            <a:br>
              <a:rPr lang="en-US" sz="3600" b="1" dirty="0">
                <a:latin typeface="Arial"/>
                <a:cs typeface="Arial"/>
              </a:rPr>
            </a:br>
            <a:r>
              <a:rPr lang="en-US" sz="3600" b="1" dirty="0">
                <a:solidFill>
                  <a:srgbClr val="7F7F7F"/>
                </a:solidFill>
                <a:latin typeface="Arial"/>
                <a:cs typeface="Arial"/>
              </a:rPr>
              <a:t>Communications Report</a:t>
            </a:r>
            <a:endParaRPr lang="en-US" sz="3600" b="1" dirty="0">
              <a:solidFill>
                <a:srgbClr val="7F7F7F"/>
              </a:solidFill>
            </a:endParaRPr>
          </a:p>
          <a:p>
            <a:br>
              <a:rPr lang="en-US" b="1" dirty="0"/>
            </a:b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A34DA-A6C4-4592-EA0A-469EAF87A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744" y="1251882"/>
            <a:ext cx="11864512" cy="49461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800" b="1" dirty="0">
              <a:solidFill>
                <a:schemeClr val="tx1">
                  <a:lumMod val="49000"/>
                  <a:lumOff val="51000"/>
                </a:schemeClr>
              </a:solidFill>
              <a:ea typeface="Calibri"/>
            </a:endParaRPr>
          </a:p>
          <a:p>
            <a:pPr marL="914400" lvl="1" indent="-457200" algn="l" rtl="0">
              <a:buFont typeface="Wingdings" panose="05000000000000000000" pitchFamily="2" charset="2"/>
              <a:buChar char="q"/>
            </a:pPr>
            <a:endParaRPr lang="en-US" b="1" dirty="0">
              <a:solidFill>
                <a:srgbClr val="7F7F7F"/>
              </a:solidFill>
              <a:ea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974D8B-3D44-8039-9249-292E7973B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448F-6138-40A2-B8AB-0EA52F1A086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D010F9-18CB-54EF-F7E0-40597887B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CE990A"/>
                </a:solidFill>
              </a:rPr>
              <a:t>CCA Board Meeting –October 1, 2025</a:t>
            </a:r>
          </a:p>
        </p:txBody>
      </p:sp>
    </p:spTree>
    <p:extLst>
      <p:ext uri="{BB962C8B-B14F-4D97-AF65-F5344CB8AC3E}">
        <p14:creationId xmlns:p14="http://schemas.microsoft.com/office/powerpoint/2010/main" val="3938585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DECDD-F6A9-459A-52A8-7FB8B16DA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>
                    <a:lumMod val="49000"/>
                    <a:lumOff val="51000"/>
                  </a:schemeClr>
                </a:solidFill>
                <a:latin typeface="Arial"/>
                <a:cs typeface="Arial"/>
              </a:rPr>
              <a:t>Strategic Initiatives and Communications Report: Grant Program Update</a:t>
            </a:r>
            <a:endParaRPr lang="en-US" b="1" dirty="0">
              <a:solidFill>
                <a:schemeClr val="tx1">
                  <a:lumMod val="49000"/>
                  <a:lumOff val="51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6BD4CF-9587-5374-75DD-B19C4A8FF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448F-6138-40A2-B8AB-0EA52F1A086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19BD8-5EB5-5CD4-8F82-4F1D37C28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CE990A"/>
                </a:solidFill>
              </a:rPr>
              <a:t>CCA Board Meeting –October 1, 2025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CD0FA2FB-2392-DFAF-8179-30664F7156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1099" y="1237794"/>
            <a:ext cx="8647503" cy="491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44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36D28-B98C-3EAB-9C96-8A7579361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469" y="665702"/>
            <a:ext cx="10623331" cy="578892"/>
          </a:xfrm>
        </p:spPr>
        <p:txBody>
          <a:bodyPr/>
          <a:lstStyle/>
          <a:p>
            <a:r>
              <a:rPr lang="en-US" b="1">
                <a:latin typeface="Arial"/>
                <a:cs typeface="Arial"/>
              </a:rPr>
              <a:t>Overview: California State Coastal Conservancy (CSCC) Fund: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134268-A39F-5630-21D6-86105464C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ABE179-4A68-67BD-5939-7EBFE038E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CCA Board Meeting –October 1,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529EAB-704C-69E9-C72C-B31F18261414}"/>
              </a:ext>
            </a:extLst>
          </p:cNvPr>
          <p:cNvSpPr txBox="1"/>
          <p:nvPr/>
        </p:nvSpPr>
        <p:spPr>
          <a:xfrm>
            <a:off x="889000" y="1600200"/>
            <a:ext cx="9956800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 sz="1800">
                <a:solidFill>
                  <a:srgbClr val="003366"/>
                </a:solidFill>
                <a:latin typeface="Calibri"/>
              </a:defRPr>
            </a:pP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: Protects, restores, and enhances California’s coast and watersheds while expanding public access.</a:t>
            </a:r>
          </a:p>
          <a:p>
            <a:pPr>
              <a:defRPr sz="1800">
                <a:solidFill>
                  <a:srgbClr val="003366"/>
                </a:solidFill>
                <a:latin typeface="Calibri"/>
              </a:defRPr>
            </a:pP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800">
                <a:solidFill>
                  <a:srgbClr val="003366"/>
                </a:solidFill>
                <a:latin typeface="Calibri"/>
              </a:defRPr>
            </a:pP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Key Priorities: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Climate adaptation, habitat restoration, and equitable public access.</a:t>
            </a:r>
          </a:p>
          <a:p>
            <a:pPr>
              <a:defRPr sz="1800">
                <a:solidFill>
                  <a:srgbClr val="003366"/>
                </a:solidFill>
                <a:latin typeface="Calibri"/>
              </a:defRPr>
            </a:pP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800">
                <a:solidFill>
                  <a:srgbClr val="003366"/>
                </a:solidFill>
                <a:latin typeface="Calibri"/>
              </a:defRPr>
            </a:pP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Funding Capacity: </a:t>
            </a:r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$2.5B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in bond and state appropriations over the next 12–18 months.</a:t>
            </a:r>
          </a:p>
          <a:p>
            <a:pPr>
              <a:defRPr sz="1800">
                <a:solidFill>
                  <a:srgbClr val="003366"/>
                </a:solidFill>
                <a:latin typeface="Calibri"/>
              </a:defRPr>
            </a:pP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800">
                <a:solidFill>
                  <a:srgbClr val="003366"/>
                </a:solidFill>
                <a:latin typeface="Calibri"/>
              </a:defRPr>
            </a:pPr>
            <a:r>
              <a:rPr lang="en-US" sz="2000" b="1">
                <a:latin typeface="Arial"/>
                <a:cs typeface="Arial"/>
              </a:rPr>
              <a:t>Grant Size: </a:t>
            </a:r>
            <a:r>
              <a:rPr lang="en-US" sz="2000">
                <a:latin typeface="Arial"/>
                <a:cs typeface="Arial"/>
              </a:rPr>
              <a:t>Typically $500K – $5M+ per project, depending on scope and readiness.</a:t>
            </a:r>
          </a:p>
          <a:p>
            <a:pPr>
              <a:defRPr sz="1800">
                <a:solidFill>
                  <a:srgbClr val="003366"/>
                </a:solidFill>
                <a:latin typeface="Calibri"/>
              </a:defRPr>
            </a:pPr>
            <a:endParaRPr 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800">
                <a:solidFill>
                  <a:srgbClr val="003366"/>
                </a:solidFill>
                <a:latin typeface="Calibri"/>
              </a:defRPr>
            </a:pP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Application Path:</a:t>
            </a:r>
          </a:p>
          <a:p>
            <a:pPr>
              <a:defRPr sz="1800">
                <a:solidFill>
                  <a:srgbClr val="003366"/>
                </a:solidFill>
                <a:latin typeface="Calibri"/>
              </a:defRPr>
            </a:pPr>
            <a:r>
              <a:rPr lang="en-US" sz="2000">
                <a:latin typeface="Arial"/>
                <a:cs typeface="Arial"/>
              </a:rPr>
              <a:t> – Submit a pre-application for initial review</a:t>
            </a:r>
          </a:p>
          <a:p>
            <a:pPr>
              <a:defRPr sz="1800">
                <a:solidFill>
                  <a:srgbClr val="003366"/>
                </a:solidFill>
                <a:latin typeface="Calibri"/>
              </a:defRPr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– Upon invitation, file the full proposal.</a:t>
            </a:r>
            <a:endParaRPr lang="en-US" sz="2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97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94BAAE-65C3-3D9C-3A7E-2480776F9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blue and white text on a blue background&#10;&#10;AI-generated content may be incorrect.">
            <a:extLst>
              <a:ext uri="{FF2B5EF4-FFF2-40B4-BE49-F238E27FC236}">
                <a16:creationId xmlns:a16="http://schemas.microsoft.com/office/drawing/2014/main" id="{C77F58AF-3015-8ECA-B98F-178D9BD679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738" y="1311967"/>
            <a:ext cx="8661964" cy="498800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E8881-7EE9-4371-4C71-1CFFBF9E9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448F-6138-40A2-B8AB-0EA52F1A086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AB89CB2-5472-1ACB-9AE0-8FA4B3E5E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CE990A"/>
                </a:solidFill>
              </a:rPr>
              <a:t>CCA Board Meeting –October 1,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18F8FB-91FA-3690-2B90-1A6C9E6B9099}"/>
              </a:ext>
            </a:extLst>
          </p:cNvPr>
          <p:cNvSpPr txBox="1"/>
          <p:nvPr/>
        </p:nvSpPr>
        <p:spPr>
          <a:xfrm>
            <a:off x="2182761" y="840658"/>
            <a:ext cx="8096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CCA &amp; Wyn Partners Grant Services Coordination </a:t>
            </a:r>
          </a:p>
        </p:txBody>
      </p:sp>
    </p:spTree>
    <p:extLst>
      <p:ext uri="{BB962C8B-B14F-4D97-AF65-F5344CB8AC3E}">
        <p14:creationId xmlns:p14="http://schemas.microsoft.com/office/powerpoint/2010/main" val="495904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D51C2-0F46-4398-D2A3-BCE9B91B6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lvl="1"/>
            <a:endParaRPr lang="en-US" sz="2000">
              <a:latin typeface="Arial"/>
              <a:cs typeface="Arial"/>
            </a:endParaRPr>
          </a:p>
          <a:p>
            <a:pPr lvl="2"/>
            <a:endParaRPr lang="en-US" sz="1800">
              <a:latin typeface="Arial"/>
              <a:cs typeface="Arial"/>
            </a:endParaRPr>
          </a:p>
          <a:p>
            <a:pPr lvl="2"/>
            <a:endParaRPr lang="en-US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105FE7-456E-0D48-D6C2-5D78B51FE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448F-6138-40A2-B8AB-0EA52F1A086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821ED-E3BD-FCBA-48C8-20E0B209C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CE990A"/>
                </a:solidFill>
              </a:rPr>
              <a:t>CCA Board Meeting –October 1, 2025</a:t>
            </a:r>
          </a:p>
        </p:txBody>
      </p:sp>
      <p:pic>
        <p:nvPicPr>
          <p:cNvPr id="9" name="Picture 8" descr="A close-up of a list of places&#10;&#10;AI-generated content may be incorrect.">
            <a:extLst>
              <a:ext uri="{FF2B5EF4-FFF2-40B4-BE49-F238E27FC236}">
                <a16:creationId xmlns:a16="http://schemas.microsoft.com/office/drawing/2014/main" id="{E4776E20-210E-A753-99CF-BC9A22E7F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699" y="625700"/>
            <a:ext cx="7505284" cy="56046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4F2F33-AE7F-6FFB-6454-2EFE29AE8C16}"/>
              </a:ext>
            </a:extLst>
          </p:cNvPr>
          <p:cNvSpPr txBox="1"/>
          <p:nvPr/>
        </p:nvSpPr>
        <p:spPr>
          <a:xfrm>
            <a:off x="7747806" y="1279524"/>
            <a:ext cx="1961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$50M+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20AB83-42E3-C145-C356-593FCB120CB5}"/>
              </a:ext>
            </a:extLst>
          </p:cNvPr>
          <p:cNvSpPr txBox="1"/>
          <p:nvPr/>
        </p:nvSpPr>
        <p:spPr>
          <a:xfrm>
            <a:off x="7869170" y="3126658"/>
            <a:ext cx="1554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$10M+</a:t>
            </a:r>
          </a:p>
        </p:txBody>
      </p:sp>
    </p:spTree>
    <p:extLst>
      <p:ext uri="{BB962C8B-B14F-4D97-AF65-F5344CB8AC3E}">
        <p14:creationId xmlns:p14="http://schemas.microsoft.com/office/powerpoint/2010/main" val="3719053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0E605-0E68-FAFB-01F2-42188BC68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Agenda Items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C17A0-1A26-3148-BCB0-2AAC5F2E8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800" b="1">
                <a:solidFill>
                  <a:srgbClr val="7F7F7F"/>
                </a:solidFill>
                <a:latin typeface="Arial"/>
                <a:cs typeface="Arial"/>
              </a:rPr>
              <a:t>Resolution No. 25-16 </a:t>
            </a:r>
            <a:r>
              <a:rPr lang="en-US" sz="1800" b="1">
                <a:solidFill>
                  <a:srgbClr val="7F7F7F"/>
                </a:solidFill>
                <a:latin typeface="Arial"/>
                <a:ea typeface="Calibri"/>
                <a:cs typeface="Arial"/>
              </a:rPr>
              <a:t>Approving</a:t>
            </a:r>
            <a:r>
              <a:rPr lang="en-US" sz="1800" b="1">
                <a:solidFill>
                  <a:srgbClr val="7F7F7F"/>
                </a:solidFill>
                <a:effectLst/>
                <a:latin typeface="Arial"/>
                <a:ea typeface="Calibri"/>
                <a:cs typeface="Arial"/>
              </a:rPr>
              <a:t> </a:t>
            </a:r>
            <a:r>
              <a:rPr lang="en-US" sz="1800" b="1">
                <a:solidFill>
                  <a:srgbClr val="7F7F7F"/>
                </a:solidFill>
                <a:latin typeface="Arial"/>
                <a:ea typeface="Calibri"/>
                <a:cs typeface="Arial"/>
              </a:rPr>
              <a:t>Minutes o</a:t>
            </a:r>
            <a:r>
              <a:rPr lang="en-US" sz="1800" b="1">
                <a:solidFill>
                  <a:schemeClr val="tx1">
                    <a:lumMod val="49000"/>
                    <a:lumOff val="51000"/>
                  </a:schemeClr>
                </a:solidFill>
                <a:latin typeface="Arial"/>
                <a:ea typeface="Calibri"/>
                <a:cs typeface="Arial"/>
              </a:rPr>
              <a:t>f July 16, 2025, Regular Teleconference Board Meeting</a:t>
            </a:r>
            <a:endParaRPr lang="en-US" sz="1800">
              <a:solidFill>
                <a:schemeClr val="tx1">
                  <a:lumMod val="49000"/>
                  <a:lumOff val="51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Wingdings,Sans-Serif" panose="05000000000000000000" pitchFamily="2" charset="2"/>
              <a:buChar char="q"/>
            </a:pPr>
            <a:r>
              <a:rPr lang="en-US" sz="1800" b="1">
                <a:solidFill>
                  <a:srgbClr val="7F7F7F"/>
                </a:solidFill>
                <a:latin typeface="Arial"/>
                <a:ea typeface="Calibri"/>
                <a:cs typeface="Arial"/>
              </a:rPr>
              <a:t>Informational Items: </a:t>
            </a:r>
            <a:endParaRPr lang="en-US" sz="1800">
              <a:solidFill>
                <a:srgbClr val="7F7F7F"/>
              </a:solidFill>
              <a:latin typeface="Arial"/>
              <a:ea typeface="Calibri"/>
              <a:cs typeface="Arial"/>
            </a:endParaRP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b="1">
                <a:solidFill>
                  <a:srgbClr val="7F7F7F"/>
                </a:solidFill>
                <a:latin typeface="Arial"/>
                <a:ea typeface="Calibri"/>
                <a:cs typeface="Arial"/>
              </a:rPr>
              <a:t>Finance Report</a:t>
            </a:r>
            <a:endParaRPr lang="en-US" sz="1600">
              <a:solidFill>
                <a:srgbClr val="7F7F7F"/>
              </a:solidFill>
              <a:latin typeface="Arial"/>
              <a:ea typeface="Calibri"/>
              <a:cs typeface="Arial"/>
            </a:endParaRP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b="1">
                <a:solidFill>
                  <a:srgbClr val="7F7F7F"/>
                </a:solidFill>
                <a:latin typeface="Arial"/>
                <a:ea typeface="Calibri"/>
                <a:cs typeface="Arial"/>
              </a:rPr>
              <a:t>Business Services Report</a:t>
            </a:r>
            <a:endParaRPr lang="en-US" sz="1600">
              <a:solidFill>
                <a:srgbClr val="7F7F7F"/>
              </a:solidFill>
              <a:latin typeface="Arial"/>
              <a:ea typeface="Calibri"/>
              <a:cs typeface="Arial"/>
            </a:endParaRP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b="1">
                <a:solidFill>
                  <a:srgbClr val="7F7F7F"/>
                </a:solidFill>
                <a:latin typeface="Arial"/>
                <a:ea typeface="Calibri"/>
                <a:cs typeface="Arial"/>
              </a:rPr>
              <a:t>Strategic Initiatives &amp; Communications Report</a:t>
            </a:r>
            <a:endParaRPr lang="en-US" sz="1600"/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b="1">
                <a:solidFill>
                  <a:srgbClr val="7F7F7F"/>
                </a:solidFill>
                <a:latin typeface="Arial"/>
                <a:ea typeface="Calibri"/>
                <a:cs typeface="Arial"/>
              </a:rPr>
              <a:t>Executive Officer's Report</a:t>
            </a:r>
            <a:endParaRPr lang="en-US" sz="1600">
              <a:solidFill>
                <a:srgbClr val="7F7F7F"/>
              </a:solidFill>
              <a:latin typeface="Arial"/>
              <a:ea typeface="Calibri"/>
              <a:cs typeface="Arial"/>
            </a:endParaRP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b="1">
                <a:solidFill>
                  <a:srgbClr val="7F7F7F"/>
                </a:solidFill>
                <a:latin typeface="Arial"/>
                <a:ea typeface="Calibri"/>
                <a:cs typeface="Arial"/>
              </a:rPr>
              <a:t>Directors' Report</a:t>
            </a:r>
            <a:endParaRPr lang="en-US" sz="1600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EB74F-E1EE-BA46-3151-F44F985B1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448F-6138-40A2-B8AB-0EA52F1A086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17FA9739-F42C-817D-A715-F56AB840D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2550"/>
            <a:ext cx="4114800" cy="365125"/>
          </a:xfrm>
        </p:spPr>
        <p:txBody>
          <a:bodyPr/>
          <a:lstStyle/>
          <a:p>
            <a:r>
              <a:rPr lang="en-US">
                <a:solidFill>
                  <a:srgbClr val="CE990A"/>
                </a:solidFill>
              </a:rPr>
              <a:t>CCA Board Meeting –October 1, 2025</a:t>
            </a:r>
          </a:p>
        </p:txBody>
      </p:sp>
    </p:spTree>
    <p:extLst>
      <p:ext uri="{BB962C8B-B14F-4D97-AF65-F5344CB8AC3E}">
        <p14:creationId xmlns:p14="http://schemas.microsoft.com/office/powerpoint/2010/main" val="743479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F2BA1E-A74A-5204-DA7F-B9DB504B4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448F-6138-40A2-B8AB-0EA52F1A086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040F09-25B5-EFA1-DA3B-02E285A19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CE990A"/>
                </a:solidFill>
              </a:rPr>
              <a:t>CCA Board Meeting –October 1, 2025</a:t>
            </a:r>
          </a:p>
        </p:txBody>
      </p:sp>
      <p:pic>
        <p:nvPicPr>
          <p:cNvPr id="12" name="Picture 11" descr="A close-up of a document&#10;&#10;AI-generated content may be incorrect.">
            <a:extLst>
              <a:ext uri="{FF2B5EF4-FFF2-40B4-BE49-F238E27FC236}">
                <a16:creationId xmlns:a16="http://schemas.microsoft.com/office/drawing/2014/main" id="{07849F0F-F8E8-C465-EDBB-093C5D92E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749050"/>
            <a:ext cx="7772400" cy="535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73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9EE84-B95F-5484-C171-CF1CAEE4E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4642" y="3666744"/>
            <a:ext cx="10009158" cy="231282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7F7F7F"/>
                </a:solidFill>
                <a:latin typeface="Arial"/>
                <a:cs typeface="Arial"/>
              </a:rPr>
              <a:t>Continuing the Journey: </a:t>
            </a:r>
            <a:endParaRPr lang="en-US" sz="4000" dirty="0">
              <a:solidFill>
                <a:srgbClr val="7F7F7F"/>
              </a:solidFill>
              <a:cs typeface="Arial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7F7F7F"/>
                </a:solidFill>
                <a:latin typeface="Arial"/>
                <a:cs typeface="Arial"/>
              </a:rPr>
              <a:t>From Rebuilding </a:t>
            </a:r>
            <a:endParaRPr lang="en-US" sz="4000" dirty="0">
              <a:solidFill>
                <a:srgbClr val="7F7F7F"/>
              </a:solidFill>
              <a:cs typeface="Arial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7F7F7F"/>
                </a:solidFill>
                <a:latin typeface="Arial"/>
                <a:cs typeface="Arial"/>
              </a:rPr>
              <a:t>to Executing</a:t>
            </a:r>
            <a:br>
              <a:rPr lang="en-US" sz="6000" b="1" dirty="0">
                <a:latin typeface="Aptos"/>
              </a:rPr>
            </a:br>
            <a:r>
              <a:rPr lang="en-US" sz="6000" b="1" dirty="0">
                <a:solidFill>
                  <a:srgbClr val="000000"/>
                </a:solidFill>
                <a:latin typeface="Aptos"/>
                <a:cs typeface="Arial"/>
              </a:rPr>
              <a:t> </a:t>
            </a:r>
            <a:endParaRPr lang="en-US" dirty="0"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EEB435-E8CF-75D1-CDE3-CF56891EC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CCA Board Meeting –October 1, 2025</a:t>
            </a:r>
            <a:endParaRPr lang="en-US">
              <a:solidFill>
                <a:srgbClr val="CE990A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814CEA-9F5D-60C8-2A4F-BEEB618D0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448F-6138-40A2-B8AB-0EA52F1A086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4F776E-2557-9C78-E2B7-C43B8882AAAE}"/>
              </a:ext>
            </a:extLst>
          </p:cNvPr>
          <p:cNvSpPr txBox="1"/>
          <p:nvPr/>
        </p:nvSpPr>
        <p:spPr>
          <a:xfrm>
            <a:off x="1734310" y="1390894"/>
            <a:ext cx="9034272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i="0" dirty="0">
                <a:solidFill>
                  <a:srgbClr val="7F7F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Informational Items:</a:t>
            </a:r>
          </a:p>
          <a:p>
            <a:pPr algn="ctr">
              <a:lnSpc>
                <a:spcPct val="150000"/>
              </a:lnSpc>
            </a:pPr>
            <a:r>
              <a:rPr lang="en-US" sz="3600" b="1" i="0" dirty="0">
                <a:solidFill>
                  <a:srgbClr val="7F7F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Executive Officer</a:t>
            </a:r>
            <a:r>
              <a:rPr lang="en-US" sz="3600" b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’s Report</a:t>
            </a:r>
          </a:p>
        </p:txBody>
      </p:sp>
    </p:spTree>
    <p:extLst>
      <p:ext uri="{BB962C8B-B14F-4D97-AF65-F5344CB8AC3E}">
        <p14:creationId xmlns:p14="http://schemas.microsoft.com/office/powerpoint/2010/main" val="203166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4F56F-2DC0-EC73-D913-38501CFCB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7FAE3-5DF6-59C9-DA10-DD60DFB21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>
                <a:solidFill>
                  <a:srgbClr val="7F7F7F"/>
                </a:solidFill>
                <a:latin typeface="Arial"/>
                <a:cs typeface="Arial"/>
              </a:rPr>
              <a:t>Where We Are Now</a:t>
            </a:r>
            <a:endParaRPr lang="en-US" sz="280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C1D98-34FF-FEA2-02E8-F71A274BE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4642" y="1565946"/>
            <a:ext cx="10018927" cy="403872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>
                <a:solidFill>
                  <a:srgbClr val="7F7F7F"/>
                </a:solidFill>
                <a:latin typeface="Arial"/>
                <a:cs typeface="Arial"/>
              </a:rPr>
              <a:t>Transitioned from rebuilding to active execution</a:t>
            </a:r>
          </a:p>
          <a:p>
            <a:r>
              <a:rPr lang="en-US" sz="2800">
                <a:solidFill>
                  <a:srgbClr val="7F7F7F"/>
                </a:solidFill>
                <a:latin typeface="Arial"/>
                <a:cs typeface="Arial"/>
              </a:rPr>
              <a:t>Strengthening relationships through fairground meetings</a:t>
            </a:r>
          </a:p>
          <a:p>
            <a:r>
              <a:rPr lang="en-US" sz="2800">
                <a:solidFill>
                  <a:srgbClr val="7F7F7F"/>
                </a:solidFill>
                <a:latin typeface="Arial"/>
                <a:cs typeface="Arial"/>
              </a:rPr>
              <a:t>Tightening controls on projects, budgets, and processes</a:t>
            </a:r>
          </a:p>
          <a:p>
            <a:r>
              <a:rPr lang="en-US" sz="2800">
                <a:solidFill>
                  <a:srgbClr val="7F7F7F"/>
                </a:solidFill>
                <a:latin typeface="Arial"/>
                <a:cs typeface="Arial"/>
              </a:rPr>
              <a:t>Client engagement (Del Mar portfolio workshop)</a:t>
            </a:r>
          </a:p>
          <a:p>
            <a:r>
              <a:rPr lang="en-US" sz="2800">
                <a:solidFill>
                  <a:srgbClr val="7F7F7F"/>
                </a:solidFill>
                <a:latin typeface="Arial"/>
                <a:cs typeface="Arial"/>
              </a:rPr>
              <a:t>Aligning project management systems – Tech Stack</a:t>
            </a:r>
          </a:p>
          <a:p>
            <a:r>
              <a:rPr lang="en-US" sz="2800">
                <a:solidFill>
                  <a:srgbClr val="7F7F7F"/>
                </a:solidFill>
                <a:latin typeface="Arial"/>
                <a:cs typeface="Arial"/>
              </a:rPr>
              <a:t>Expanding pre-construction capacity through PICS</a:t>
            </a:r>
          </a:p>
          <a:p>
            <a:r>
              <a:rPr lang="en-US" sz="2800">
                <a:solidFill>
                  <a:srgbClr val="7F7F7F"/>
                </a:solidFill>
                <a:latin typeface="Arial"/>
                <a:cs typeface="Arial"/>
              </a:rPr>
              <a:t>Building stronger partnerships with CDFA and SFM</a:t>
            </a:r>
          </a:p>
          <a:p>
            <a:endParaRPr lang="en-US" sz="24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F1FC9A-16B1-E3DC-FB83-406FF2D77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CCA Board Meeting –October 1, 2025</a:t>
            </a:r>
            <a:endParaRPr lang="en-US">
              <a:solidFill>
                <a:srgbClr val="CE990A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5D9423-36BF-A6FF-C1AC-5C54D85C0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448F-6138-40A2-B8AB-0EA52F1A086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71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EE83A-7D4D-C887-277A-F5662E36F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>
                <a:solidFill>
                  <a:srgbClr val="7F7F7F"/>
                </a:solidFill>
                <a:latin typeface="Arial"/>
                <a:cs typeface="Arial"/>
              </a:rPr>
              <a:t>Operational Excellence</a:t>
            </a:r>
            <a:endParaRPr lang="en-US" sz="280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FB36D-562C-6DFE-9373-4DA74672F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4642" y="1487792"/>
            <a:ext cx="10018927" cy="41852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>
                <a:solidFill>
                  <a:srgbClr val="7F7F7F"/>
                </a:solidFill>
                <a:latin typeface="Arial"/>
                <a:cs typeface="Arial"/>
              </a:rPr>
              <a:t>Strengthening Business Services, Finance, and PICS teams</a:t>
            </a:r>
          </a:p>
          <a:p>
            <a:r>
              <a:rPr lang="en-US" sz="2800">
                <a:solidFill>
                  <a:srgbClr val="7F7F7F"/>
                </a:solidFill>
                <a:latin typeface="Arial"/>
                <a:cs typeface="Arial"/>
              </a:rPr>
              <a:t>Implementing new accounting and project tracking systems</a:t>
            </a:r>
            <a:endParaRPr lang="en-US" sz="2800">
              <a:solidFill>
                <a:srgbClr val="7F7F7F"/>
              </a:solidFill>
            </a:endParaRPr>
          </a:p>
          <a:p>
            <a:r>
              <a:rPr lang="en-US" sz="2800">
                <a:solidFill>
                  <a:srgbClr val="7F7F7F"/>
                </a:solidFill>
                <a:latin typeface="Arial"/>
                <a:cs typeface="Arial"/>
              </a:rPr>
              <a:t>Aligning internal operations with client expectations</a:t>
            </a:r>
            <a:endParaRPr lang="en-US" sz="2800">
              <a:solidFill>
                <a:srgbClr val="7F7F7F"/>
              </a:solidFill>
            </a:endParaRPr>
          </a:p>
          <a:p>
            <a:r>
              <a:rPr lang="en-US" sz="2800">
                <a:solidFill>
                  <a:srgbClr val="7F7F7F"/>
                </a:solidFill>
                <a:latin typeface="Arial"/>
                <a:cs typeface="Arial"/>
              </a:rPr>
              <a:t>Rolling out new A/E contract templates</a:t>
            </a:r>
          </a:p>
          <a:p>
            <a:r>
              <a:rPr lang="en-US" sz="2800">
                <a:solidFill>
                  <a:srgbClr val="7F7F7F"/>
                </a:solidFill>
                <a:latin typeface="Arial"/>
                <a:cs typeface="Arial"/>
              </a:rPr>
              <a:t>“Marathon” closeout: 30+ projects completed</a:t>
            </a:r>
            <a:endParaRPr lang="en-US" sz="2800">
              <a:solidFill>
                <a:srgbClr val="7F7F7F"/>
              </a:solidFill>
            </a:endParaRPr>
          </a:p>
          <a:p>
            <a:r>
              <a:rPr lang="en-US" sz="2800">
                <a:solidFill>
                  <a:srgbClr val="7F7F7F"/>
                </a:solidFill>
                <a:latin typeface="Arial"/>
                <a:cs typeface="Arial"/>
              </a:rPr>
              <a:t>Prioritizing FRC funding packages</a:t>
            </a:r>
            <a:endParaRPr lang="en-US" sz="2800">
              <a:solidFill>
                <a:srgbClr val="7F7F7F"/>
              </a:solidFill>
            </a:endParaRPr>
          </a:p>
          <a:p>
            <a:r>
              <a:rPr lang="en-US" sz="2800">
                <a:solidFill>
                  <a:srgbClr val="7F7F7F"/>
                </a:solidFill>
                <a:latin typeface="Arial"/>
                <a:cs typeface="Arial"/>
              </a:rPr>
              <a:t>Sharpening accuracy of project budget development</a:t>
            </a:r>
          </a:p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117399-7AB8-9189-6448-DC0C6D087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CCA Board Meeting –October 1, 2025</a:t>
            </a:r>
            <a:endParaRPr lang="en-US">
              <a:solidFill>
                <a:srgbClr val="CE990A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8EE7E2-CBD8-7692-A5A3-74E013646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448F-6138-40A2-B8AB-0EA52F1A086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89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9BC33-3FA3-2994-B14A-C23545AE3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solidFill>
                  <a:srgbClr val="7F7F7F"/>
                </a:solidFill>
                <a:latin typeface="Arial"/>
                <a:cs typeface="Arial"/>
              </a:rPr>
              <a:t>Project Focus – Construction Report</a:t>
            </a:r>
            <a:endParaRPr lang="en-US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74573-5ED8-DFC0-F05C-E0758EAE6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4642" y="1487792"/>
            <a:ext cx="10018927" cy="411687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>
                <a:solidFill>
                  <a:srgbClr val="7F7F7F"/>
                </a:solidFill>
                <a:latin typeface="Arial"/>
                <a:cs typeface="Arial"/>
              </a:rPr>
              <a:t>Strengthening oversight of FRC and other high-risk projects</a:t>
            </a:r>
          </a:p>
          <a:p>
            <a:r>
              <a:rPr lang="en-US" sz="2800">
                <a:solidFill>
                  <a:srgbClr val="7F7F7F"/>
                </a:solidFill>
                <a:latin typeface="Arial"/>
                <a:cs typeface="Arial"/>
              </a:rPr>
              <a:t>Proactively addressing risks in budgets and schedules</a:t>
            </a:r>
          </a:p>
          <a:p>
            <a:r>
              <a:rPr lang="en-US" sz="2800">
                <a:solidFill>
                  <a:srgbClr val="7F7F7F"/>
                </a:solidFill>
                <a:latin typeface="Arial"/>
                <a:cs typeface="Arial"/>
              </a:rPr>
              <a:t>Improving collaboration with SFM and AHJs</a:t>
            </a:r>
          </a:p>
          <a:p>
            <a:r>
              <a:rPr lang="en-US" sz="2800">
                <a:solidFill>
                  <a:srgbClr val="7F7F7F"/>
                </a:solidFill>
                <a:latin typeface="Arial"/>
                <a:cs typeface="Arial"/>
              </a:rPr>
              <a:t>Meetings with SFM to reset and realign relationship</a:t>
            </a:r>
          </a:p>
          <a:p>
            <a:r>
              <a:rPr lang="en-US" sz="2800">
                <a:solidFill>
                  <a:srgbClr val="7F7F7F"/>
                </a:solidFill>
                <a:latin typeface="Arial"/>
                <a:cs typeface="Arial"/>
              </a:rPr>
              <a:t>Strong focus on Antelope Valley MARRC</a:t>
            </a:r>
          </a:p>
          <a:p>
            <a:r>
              <a:rPr lang="en-US" sz="2800">
                <a:solidFill>
                  <a:srgbClr val="7F7F7F"/>
                </a:solidFill>
                <a:latin typeface="Arial"/>
                <a:cs typeface="Arial"/>
              </a:rPr>
              <a:t>Applying lessons learned to Chico project</a:t>
            </a:r>
          </a:p>
          <a:p>
            <a:r>
              <a:rPr lang="en-US" sz="2800">
                <a:solidFill>
                  <a:srgbClr val="7F7F7F"/>
                </a:solidFill>
                <a:latin typeface="Arial"/>
                <a:cs typeface="Arial"/>
              </a:rPr>
              <a:t>Tulare bids came in high but within expected range</a:t>
            </a:r>
          </a:p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148068-6B6B-4D2C-1803-411A0482C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CCA Board Meeting –October 1, 2025</a:t>
            </a:r>
            <a:endParaRPr lang="en-US">
              <a:solidFill>
                <a:srgbClr val="CE990A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100B90-72D7-3C0C-3FF1-B85335679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448F-6138-40A2-B8AB-0EA52F1A086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167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F78E6-BC78-CF61-FA5F-965BC4D70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solidFill>
                  <a:srgbClr val="7F7F7F"/>
                </a:solidFill>
                <a:latin typeface="Arial"/>
                <a:cs typeface="Arial"/>
              </a:rPr>
              <a:t>Financial Stewardship</a:t>
            </a:r>
            <a:endParaRPr lang="en-US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9C111-87E0-DD58-8917-96D0032EC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4642" y="1544094"/>
            <a:ext cx="10009158" cy="40605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>
                <a:solidFill>
                  <a:srgbClr val="7F7F7F"/>
                </a:solidFill>
                <a:latin typeface="Arial"/>
                <a:cs typeface="Arial"/>
              </a:rPr>
              <a:t>Reinforcing budget discipline (events, contracts, expenses)</a:t>
            </a:r>
          </a:p>
          <a:p>
            <a:r>
              <a:rPr lang="en-US" sz="2800">
                <a:solidFill>
                  <a:srgbClr val="7F7F7F"/>
                </a:solidFill>
                <a:latin typeface="Arial"/>
                <a:cs typeface="Arial"/>
              </a:rPr>
              <a:t>Moving toward transparent project cost modeling</a:t>
            </a:r>
          </a:p>
          <a:p>
            <a:r>
              <a:rPr lang="en-US" sz="2800">
                <a:solidFill>
                  <a:srgbClr val="7F7F7F"/>
                </a:solidFill>
                <a:latin typeface="Arial"/>
                <a:cs typeface="Arial"/>
              </a:rPr>
              <a:t>Reviewing fee and revenue structures for 2026 and beyond</a:t>
            </a:r>
          </a:p>
          <a:p>
            <a:r>
              <a:rPr lang="en-US" sz="2800">
                <a:solidFill>
                  <a:srgbClr val="7F7F7F"/>
                </a:solidFill>
                <a:latin typeface="Arial"/>
                <a:cs typeface="Arial"/>
              </a:rPr>
              <a:t>Assessing tech stack transition to Sage CM</a:t>
            </a:r>
          </a:p>
          <a:p>
            <a:r>
              <a:rPr lang="en-US" sz="2800">
                <a:solidFill>
                  <a:srgbClr val="7F7F7F"/>
                </a:solidFill>
                <a:latin typeface="Arial"/>
                <a:cs typeface="Arial"/>
              </a:rPr>
              <a:t>Completing office remodel on limited budget</a:t>
            </a:r>
          </a:p>
          <a:p>
            <a:r>
              <a:rPr lang="en-US" sz="2800">
                <a:solidFill>
                  <a:srgbClr val="7F7F7F"/>
                </a:solidFill>
                <a:latin typeface="Arial"/>
                <a:cs typeface="Arial"/>
              </a:rPr>
              <a:t>Evaluating staffing needs with disciplined hiring approach</a:t>
            </a:r>
          </a:p>
          <a:p>
            <a:endParaRPr lang="en-US" sz="28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528D2C-B79B-AF3D-D5D1-87957CAD9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CCA Board Meeting –October 1, 2025</a:t>
            </a:r>
            <a:endParaRPr lang="en-US">
              <a:solidFill>
                <a:srgbClr val="CE990A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0CA6F0-8503-25B8-ED4D-ECAE44B1F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448F-6138-40A2-B8AB-0EA52F1A086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102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D8D3A-3419-0C93-13B2-27F8D1D9C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solidFill>
                  <a:srgbClr val="7F7F7F"/>
                </a:solidFill>
                <a:latin typeface="Arial"/>
                <a:cs typeface="Arial"/>
              </a:rPr>
              <a:t>Client &amp; Stakeholder Engagement</a:t>
            </a:r>
            <a:endParaRPr lang="en-US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B65B5-C2E6-D9F6-E551-83EEB5B5C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4642" y="1575715"/>
            <a:ext cx="10018927" cy="40289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>
                <a:solidFill>
                  <a:srgbClr val="7F7F7F"/>
                </a:solidFill>
                <a:latin typeface="Arial"/>
                <a:cs typeface="Arial"/>
              </a:rPr>
              <a:t>Expanding direct outreach to clients</a:t>
            </a:r>
          </a:p>
          <a:p>
            <a:r>
              <a:rPr lang="en-US" sz="2800">
                <a:solidFill>
                  <a:srgbClr val="7F7F7F"/>
                </a:solidFill>
                <a:latin typeface="Arial"/>
                <a:cs typeface="Arial"/>
              </a:rPr>
              <a:t>Building trust through clear, consistent communication</a:t>
            </a:r>
          </a:p>
          <a:p>
            <a:r>
              <a:rPr lang="en-US" sz="2800">
                <a:solidFill>
                  <a:srgbClr val="7F7F7F"/>
                </a:solidFill>
                <a:latin typeface="Arial"/>
                <a:cs typeface="Arial"/>
              </a:rPr>
              <a:t>Preparing rebranding and messaging campaign for 2026</a:t>
            </a:r>
          </a:p>
          <a:p>
            <a:r>
              <a:rPr lang="en-US" sz="2800">
                <a:solidFill>
                  <a:srgbClr val="7F7F7F"/>
                </a:solidFill>
                <a:latin typeface="Arial"/>
                <a:cs typeface="Arial"/>
              </a:rPr>
              <a:t>Delivering consistent messaging across all fairgrounds</a:t>
            </a:r>
          </a:p>
          <a:p>
            <a:r>
              <a:rPr lang="en-US" sz="2800">
                <a:solidFill>
                  <a:srgbClr val="7F7F7F"/>
                </a:solidFill>
                <a:latin typeface="Arial"/>
                <a:cs typeface="Arial"/>
              </a:rPr>
              <a:t>Emphasizing partnerships: </a:t>
            </a:r>
            <a:r>
              <a:rPr lang="en-US" sz="2800" b="1" i="1">
                <a:solidFill>
                  <a:srgbClr val="7F7F7F"/>
                </a:solidFill>
                <a:latin typeface="Arial"/>
                <a:cs typeface="Arial"/>
              </a:rPr>
              <a:t>“CCA works for YOU”</a:t>
            </a:r>
            <a:endParaRPr lang="en-US" sz="2800" b="1">
              <a:solidFill>
                <a:srgbClr val="7F7F7F"/>
              </a:solidFill>
              <a:latin typeface="Arial"/>
              <a:cs typeface="Arial"/>
            </a:endParaRPr>
          </a:p>
          <a:p>
            <a:r>
              <a:rPr lang="en-US" sz="2800">
                <a:solidFill>
                  <a:srgbClr val="7F7F7F"/>
                </a:solidFill>
                <a:latin typeface="Arial"/>
                <a:cs typeface="Arial"/>
              </a:rPr>
              <a:t>Increasing focus on triage and project study services</a:t>
            </a:r>
          </a:p>
          <a:p>
            <a:endParaRPr lang="en-US" sz="28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BDAD05-8503-6127-2F98-6A9EF5085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CCA Board Meeting –October 1, 2025</a:t>
            </a:r>
            <a:endParaRPr lang="en-US">
              <a:solidFill>
                <a:srgbClr val="CE990A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CED614-A25D-2BBD-6481-3C900DC7E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448F-6138-40A2-B8AB-0EA52F1A086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939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FE676-4173-D78B-B2D5-3156BD640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>
                <a:solidFill>
                  <a:srgbClr val="7F7F7F"/>
                </a:solidFill>
                <a:latin typeface="Arial"/>
                <a:cs typeface="Arial"/>
              </a:rPr>
              <a:t>Short-Term Goals (Q4 2025 – Q1 2026)</a:t>
            </a:r>
            <a:endParaRPr lang="en-US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109FF-13C8-F499-97F3-7BD203F23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4642" y="1546408"/>
            <a:ext cx="1000915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>
                <a:solidFill>
                  <a:srgbClr val="7F7F7F"/>
                </a:solidFill>
                <a:latin typeface="Arial"/>
                <a:cs typeface="Arial"/>
              </a:rPr>
              <a:t>Finalize project initiation process</a:t>
            </a:r>
          </a:p>
          <a:p>
            <a:r>
              <a:rPr lang="en-US" sz="2800">
                <a:solidFill>
                  <a:srgbClr val="7F7F7F"/>
                </a:solidFill>
                <a:latin typeface="Arial"/>
                <a:cs typeface="Arial"/>
              </a:rPr>
              <a:t>Confirm refinements to CCA fee model</a:t>
            </a:r>
          </a:p>
          <a:p>
            <a:r>
              <a:rPr lang="en-US" sz="2800">
                <a:solidFill>
                  <a:srgbClr val="7F7F7F"/>
                </a:solidFill>
                <a:latin typeface="Arial"/>
                <a:cs typeface="Arial"/>
              </a:rPr>
              <a:t>Solidify curated data: dashboards, KPIs, financials</a:t>
            </a:r>
          </a:p>
          <a:p>
            <a:r>
              <a:rPr lang="en-US" sz="2800">
                <a:solidFill>
                  <a:srgbClr val="7F7F7F"/>
                </a:solidFill>
                <a:latin typeface="Arial"/>
                <a:cs typeface="Arial"/>
              </a:rPr>
              <a:t>Fully implement Sage CM</a:t>
            </a:r>
          </a:p>
          <a:p>
            <a:r>
              <a:rPr lang="en-US" sz="2800">
                <a:solidFill>
                  <a:srgbClr val="7F7F7F"/>
                </a:solidFill>
                <a:latin typeface="Arial"/>
                <a:cs typeface="Arial"/>
              </a:rPr>
              <a:t>Develop integrated workflows for PICS</a:t>
            </a:r>
          </a:p>
          <a:p>
            <a:r>
              <a:rPr lang="en-US" sz="2800">
                <a:solidFill>
                  <a:srgbClr val="7F7F7F"/>
                </a:solidFill>
                <a:latin typeface="Arial"/>
                <a:cs typeface="Arial"/>
              </a:rPr>
              <a:t>Initial training modules</a:t>
            </a:r>
          </a:p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BD74A6-0065-1593-5405-523854665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CCA Board Meeting –October 1, 2025</a:t>
            </a:r>
            <a:endParaRPr lang="en-US">
              <a:solidFill>
                <a:srgbClr val="CE990A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88F81C-17F7-075A-F258-AF738D648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448F-6138-40A2-B8AB-0EA52F1A086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5553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F8CD1-F7B5-FDC1-37BB-3069004CA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solidFill>
                  <a:srgbClr val="7F7F7F"/>
                </a:solidFill>
                <a:latin typeface="Arial"/>
                <a:cs typeface="Arial"/>
              </a:rPr>
              <a:t>Forward Planning</a:t>
            </a:r>
            <a:endParaRPr lang="en-US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BA8CD-5B10-0B93-68E1-BB03D7434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4642" y="1448716"/>
            <a:ext cx="1000915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>
                <a:solidFill>
                  <a:srgbClr val="7F7F7F"/>
                </a:solidFill>
                <a:latin typeface="Arial"/>
                <a:cs typeface="Arial"/>
              </a:rPr>
              <a:t>Advancing strategic framework (value proposition, 3-year plan)</a:t>
            </a:r>
          </a:p>
          <a:p>
            <a:r>
              <a:rPr lang="en-US" sz="2800">
                <a:solidFill>
                  <a:srgbClr val="7F7F7F"/>
                </a:solidFill>
                <a:latin typeface="Arial"/>
                <a:cs typeface="Arial"/>
              </a:rPr>
              <a:t>October: launching 2026 business planning cycle</a:t>
            </a:r>
          </a:p>
          <a:p>
            <a:r>
              <a:rPr lang="en-US" sz="2800">
                <a:solidFill>
                  <a:srgbClr val="7F7F7F"/>
                </a:solidFill>
                <a:latin typeface="Arial"/>
                <a:cs typeface="Arial"/>
              </a:rPr>
              <a:t>Expanding client categories and pipeline development</a:t>
            </a:r>
          </a:p>
          <a:p>
            <a:r>
              <a:rPr lang="en-US" sz="2800">
                <a:solidFill>
                  <a:srgbClr val="7F7F7F"/>
                </a:solidFill>
                <a:latin typeface="Arial"/>
                <a:cs typeface="Arial"/>
              </a:rPr>
              <a:t>Tracking metrics: utilization, multiplier, break-even trends</a:t>
            </a:r>
          </a:p>
          <a:p>
            <a:r>
              <a:rPr lang="en-US" sz="2800">
                <a:solidFill>
                  <a:srgbClr val="7F7F7F"/>
                </a:solidFill>
                <a:latin typeface="Arial"/>
                <a:cs typeface="Arial"/>
              </a:rPr>
              <a:t>Targeting new grants and funding opportunities</a:t>
            </a:r>
          </a:p>
          <a:p>
            <a:r>
              <a:rPr lang="en-US" sz="2800">
                <a:solidFill>
                  <a:srgbClr val="7F7F7F"/>
                </a:solidFill>
                <a:latin typeface="Arial"/>
                <a:cs typeface="Arial"/>
              </a:rPr>
              <a:t>Building 2026 training platform</a:t>
            </a:r>
          </a:p>
          <a:p>
            <a:r>
              <a:rPr lang="en-US" sz="2800">
                <a:solidFill>
                  <a:srgbClr val="7F7F7F"/>
                </a:solidFill>
                <a:latin typeface="Arial"/>
                <a:cs typeface="Arial"/>
              </a:rPr>
              <a:t>Goal: consistent, repeatable performance</a:t>
            </a:r>
          </a:p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4AB97E-C516-BE8F-51F0-DF2BED86D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CCA Board Meeting –October 1, 2025</a:t>
            </a:r>
            <a:endParaRPr lang="en-US">
              <a:solidFill>
                <a:srgbClr val="CE990A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7379C0-77DF-E012-360D-43D2B0EFB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448F-6138-40A2-B8AB-0EA52F1A086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612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C96C9-87CB-BF62-A578-E51BB3B8D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42" y="675471"/>
            <a:ext cx="10009158" cy="578892"/>
          </a:xfrm>
        </p:spPr>
        <p:txBody>
          <a:bodyPr>
            <a:normAutofit/>
          </a:bodyPr>
          <a:lstStyle/>
          <a:p>
            <a:r>
              <a:rPr lang="en-US" sz="2800" b="1">
                <a:solidFill>
                  <a:srgbClr val="7F7F7F"/>
                </a:solidFill>
                <a:latin typeface="Arial"/>
                <a:cs typeface="Arial"/>
              </a:rPr>
              <a:t>Executing with Discipline, Building for Excellence</a:t>
            </a:r>
            <a:endParaRPr lang="en-US" sz="280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D1349-B588-51F2-5838-2099FAAA3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642" y="1575716"/>
            <a:ext cx="1000915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>
                <a:solidFill>
                  <a:srgbClr val="7F7F7F"/>
                </a:solidFill>
                <a:latin typeface="Arial"/>
                <a:cs typeface="Arial"/>
              </a:rPr>
              <a:t>Operational discipline taking hold</a:t>
            </a:r>
          </a:p>
          <a:p>
            <a:r>
              <a:rPr lang="en-US" sz="2800">
                <a:solidFill>
                  <a:srgbClr val="7F7F7F"/>
                </a:solidFill>
                <a:latin typeface="Arial"/>
                <a:cs typeface="Arial"/>
              </a:rPr>
              <a:t>Strengthening client relationships</a:t>
            </a:r>
          </a:p>
          <a:p>
            <a:r>
              <a:rPr lang="en-US" sz="2800">
                <a:solidFill>
                  <a:srgbClr val="7F7F7F"/>
                </a:solidFill>
                <a:latin typeface="Arial"/>
                <a:cs typeface="Arial"/>
              </a:rPr>
              <a:t>Laying the foundation for sustainable performance</a:t>
            </a:r>
          </a:p>
          <a:p>
            <a:r>
              <a:rPr lang="en-US" sz="2800">
                <a:solidFill>
                  <a:srgbClr val="7F7F7F"/>
                </a:solidFill>
                <a:latin typeface="Arial"/>
                <a:cs typeface="Arial"/>
              </a:rPr>
              <a:t>Delivering operational excellence</a:t>
            </a:r>
          </a:p>
          <a:p>
            <a:r>
              <a:rPr lang="en-US" sz="2800">
                <a:solidFill>
                  <a:srgbClr val="7F7F7F"/>
                </a:solidFill>
                <a:latin typeface="Arial"/>
                <a:cs typeface="Arial"/>
              </a:rPr>
              <a:t>Building an aligned &amp; enduring board relationship </a:t>
            </a:r>
          </a:p>
          <a:p>
            <a:r>
              <a:rPr lang="en-US" sz="2800">
                <a:solidFill>
                  <a:srgbClr val="7F7F7F"/>
                </a:solidFill>
                <a:latin typeface="Arial"/>
                <a:cs typeface="Arial"/>
              </a:rPr>
              <a:t>Empowering employees to engage and drive progress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D907CF-D2E6-4DBC-CC05-B492BA26E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CCA Board Meeting –October 1, 2025</a:t>
            </a:r>
            <a:endParaRPr lang="en-US">
              <a:solidFill>
                <a:srgbClr val="CE990A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121905-39D1-948C-7496-5A7762F53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448F-6138-40A2-B8AB-0EA52F1A086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570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B69F3A-DF28-150D-1437-169757EC8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61800-BE45-B8D7-8EB4-28DC3A2D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743" y="665702"/>
            <a:ext cx="11226358" cy="620694"/>
          </a:xfrm>
        </p:spPr>
        <p:txBody>
          <a:bodyPr>
            <a:noAutofit/>
          </a:bodyPr>
          <a:lstStyle/>
          <a:p>
            <a:br>
              <a:rPr lang="en-US" b="1" dirty="0">
                <a:latin typeface="Arial"/>
                <a:cs typeface="Arial"/>
              </a:rPr>
            </a:br>
            <a:r>
              <a:rPr lang="en-US" b="1" dirty="0">
                <a:latin typeface="Arial"/>
                <a:cs typeface="Arial"/>
              </a:rPr>
              <a:t>Resolution No. 25-16</a:t>
            </a:r>
            <a:r>
              <a:rPr lang="en-US" b="1" dirty="0">
                <a:latin typeface="Arial"/>
                <a:ea typeface="Calibri"/>
                <a:cs typeface="Arial"/>
              </a:rPr>
              <a:t> </a:t>
            </a:r>
            <a:r>
              <a:rPr lang="en-US" b="1" dirty="0">
                <a:latin typeface="Arial"/>
                <a:cs typeface="Arial"/>
              </a:rPr>
              <a:t>– </a:t>
            </a:r>
            <a:r>
              <a:rPr lang="en-US" sz="2400" b="1" dirty="0">
                <a:solidFill>
                  <a:srgbClr val="7F7F7F"/>
                </a:solidFill>
                <a:latin typeface="Arial"/>
                <a:ea typeface="Calibri"/>
                <a:cs typeface="Arial"/>
              </a:rPr>
              <a:t> Approving </a:t>
            </a:r>
            <a:r>
              <a:rPr lang="en-US" b="1" dirty="0">
                <a:solidFill>
                  <a:srgbClr val="7F7F7F"/>
                </a:solidFill>
                <a:latin typeface="Arial"/>
                <a:ea typeface="Calibri"/>
                <a:cs typeface="Arial"/>
              </a:rPr>
              <a:t>Minutes of July 16, 2025, </a:t>
            </a:r>
            <a:br>
              <a:rPr lang="en-US" b="1" dirty="0">
                <a:latin typeface="Arial"/>
                <a:ea typeface="Calibri"/>
                <a:cs typeface="Arial"/>
              </a:rPr>
            </a:br>
            <a:r>
              <a:rPr lang="en-US" b="1" dirty="0">
                <a:solidFill>
                  <a:srgbClr val="7F7F7F"/>
                </a:solidFill>
                <a:latin typeface="Arial"/>
                <a:ea typeface="Calibri"/>
                <a:cs typeface="Arial"/>
              </a:rPr>
              <a:t>Regular Teleconference Board Meeting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B7B2428-60FE-20B2-D2B8-08AA8B80C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CCA Board Meeting –October 1, 2025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6844-D7A5-D464-7D33-D9C1A51B9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448F-6138-40A2-B8AB-0EA52F1A086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8805EA-3BA3-A6FE-5CB1-A92DD9207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974" y="1510188"/>
            <a:ext cx="11553330" cy="50156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b="1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b="1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b="1" dirty="0">
                <a:latin typeface="Arial"/>
                <a:cs typeface="Arial"/>
              </a:rPr>
              <a:t>Recommendation: </a:t>
            </a:r>
            <a:r>
              <a:rPr lang="en-US" dirty="0">
                <a:latin typeface="Arial"/>
                <a:cs typeface="Arial"/>
              </a:rPr>
              <a:t>Approve minutes for</a:t>
            </a:r>
            <a:r>
              <a:rPr lang="en-US" dirty="0">
                <a:solidFill>
                  <a:schemeClr val="tx1">
                    <a:lumMod val="49000"/>
                    <a:lumOff val="51000"/>
                  </a:schemeClr>
                </a:solidFill>
                <a:latin typeface="Arial"/>
                <a:cs typeface="Arial"/>
              </a:rPr>
              <a:t> July 16, 2025, Regular Teleconference Board Meeting</a:t>
            </a:r>
            <a:endParaRPr lang="en-US" sz="1800" b="1" dirty="0">
              <a:solidFill>
                <a:schemeClr val="tx1">
                  <a:lumMod val="49000"/>
                  <a:lumOff val="51000"/>
                </a:schemeClr>
              </a:solidFill>
            </a:endParaRPr>
          </a:p>
          <a:p>
            <a:pPr marL="0" indent="0">
              <a:buNone/>
            </a:pPr>
            <a:r>
              <a:rPr lang="en-US" sz="1500" b="1" dirty="0">
                <a:latin typeface="Arial"/>
                <a:cs typeface="Arial"/>
              </a:rPr>
              <a:t> 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901821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C275E-BE03-6907-FF5B-F8E37BFF5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CD85B-3751-9FC3-CC88-019A8CECC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448F-6138-40A2-B8AB-0EA52F1A086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0684DE-BB65-6F63-1F8F-788919966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328041" y="1279525"/>
            <a:ext cx="1368184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400" b="1">
              <a:highlight>
                <a:srgbClr val="FFFF00"/>
              </a:highlight>
              <a:latin typeface="Arial"/>
              <a:cs typeface="Arial"/>
            </a:endParaRPr>
          </a:p>
          <a:p>
            <a:endParaRPr lang="en-US" sz="2400" b="1">
              <a:highlight>
                <a:srgbClr val="FFFF00"/>
              </a:highlight>
              <a:latin typeface="Arial"/>
              <a:cs typeface="Arial"/>
            </a:endParaRPr>
          </a:p>
          <a:p>
            <a:endParaRPr lang="en-US" sz="2400" b="1">
              <a:highlight>
                <a:srgbClr val="FFFF00"/>
              </a:highlight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US" sz="2400" b="1">
                <a:latin typeface="Arial"/>
                <a:cs typeface="Arial"/>
              </a:rPr>
              <a:t>                                      </a:t>
            </a:r>
            <a:r>
              <a:rPr lang="en-US" sz="3600" b="1">
                <a:latin typeface="Arial"/>
                <a:cs typeface="Arial"/>
              </a:rPr>
              <a:t>Directors' Reports</a:t>
            </a:r>
            <a:endParaRPr lang="en-US" sz="3600">
              <a:latin typeface="Arial"/>
              <a:cs typeface="Arial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FAB1DB9-F23F-C384-6764-55460CDAC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CE990A"/>
                </a:solidFill>
              </a:rPr>
              <a:t>CCA Board Meeting –October 1, 2025</a:t>
            </a:r>
          </a:p>
        </p:txBody>
      </p:sp>
    </p:spTree>
    <p:extLst>
      <p:ext uri="{BB962C8B-B14F-4D97-AF65-F5344CB8AC3E}">
        <p14:creationId xmlns:p14="http://schemas.microsoft.com/office/powerpoint/2010/main" val="21381762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811130-375E-EFDA-D768-3B1F60274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1BE52-5DD2-E3D6-EE3E-57D305163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2025 Board &amp; Finance Committee Meeting Dates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35DF7-6532-AA4A-3887-E728057A0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4642" y="1710761"/>
            <a:ext cx="10020881" cy="39201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>
                <a:latin typeface="Arial"/>
                <a:cs typeface="Arial"/>
              </a:rPr>
              <a:t>Board of Directors:</a:t>
            </a:r>
            <a:endParaRPr lang="en-US">
              <a:solidFill>
                <a:srgbClr val="000000"/>
              </a:solidFill>
              <a:latin typeface="Arial"/>
              <a:cs typeface="Arial"/>
            </a:endParaRPr>
          </a:p>
          <a:p>
            <a:pPr lvl="1"/>
            <a:r>
              <a:rPr lang="en-US" sz="2000">
                <a:latin typeface="Arial"/>
                <a:cs typeface="Arial"/>
              </a:rPr>
              <a:t>6-NOV: In Person (to be held on a Thursday after the conclusion of the WFA Manager’s Conference)</a:t>
            </a:r>
            <a:endParaRPr lang="en-US" sz="2000">
              <a:solidFill>
                <a:srgbClr val="000000"/>
              </a:solidFill>
              <a:latin typeface="Arial"/>
              <a:cs typeface="Arial"/>
            </a:endParaRPr>
          </a:p>
          <a:p>
            <a:pPr lvl="1"/>
            <a:endParaRPr lang="en-US" sz="2000">
              <a:solidFill>
                <a:srgbClr val="000000"/>
              </a:solidFill>
            </a:endParaRPr>
          </a:p>
          <a:p>
            <a:r>
              <a:rPr lang="en-US" b="1">
                <a:latin typeface="Arial"/>
                <a:cs typeface="Arial"/>
              </a:rPr>
              <a:t>Finance Committee:</a:t>
            </a:r>
            <a:endParaRPr lang="en-US">
              <a:solidFill>
                <a:srgbClr val="000000"/>
              </a:solidFill>
              <a:latin typeface="Arial"/>
              <a:cs typeface="Arial"/>
            </a:endParaRPr>
          </a:p>
          <a:p>
            <a:pPr lvl="1"/>
            <a:r>
              <a:rPr lang="en-US" sz="2000">
                <a:latin typeface="Arial"/>
                <a:cs typeface="Arial"/>
              </a:rPr>
              <a:t>28-OCT - Q3 2025 : Teleconference (moved from 10/29 due to scheduling conflict)</a:t>
            </a:r>
            <a:endParaRPr lang="en-US" sz="2000">
              <a:solidFill>
                <a:srgbClr val="000000"/>
              </a:solidFill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E11DE-204F-5361-F94F-269B063BA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448F-6138-40A2-B8AB-0EA52F1A0863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27EA3-AF73-C7F4-653F-D72E61112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CE990A"/>
                </a:solidFill>
              </a:rPr>
              <a:t>CCA Board Meeting – July 16, 2025</a:t>
            </a:r>
          </a:p>
        </p:txBody>
      </p:sp>
    </p:spTree>
    <p:extLst>
      <p:ext uri="{BB962C8B-B14F-4D97-AF65-F5344CB8AC3E}">
        <p14:creationId xmlns:p14="http://schemas.microsoft.com/office/powerpoint/2010/main" val="34242923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5EAE9-7C34-5379-7AC2-8392BA369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b="1">
                <a:latin typeface="Arial"/>
                <a:cs typeface="Arial"/>
              </a:rPr>
            </a:br>
            <a:br>
              <a:rPr lang="en-US" b="1">
                <a:latin typeface="Arial"/>
                <a:cs typeface="Arial"/>
              </a:rPr>
            </a:br>
            <a:br>
              <a:rPr lang="en-US" b="1">
                <a:latin typeface="Arial"/>
                <a:cs typeface="Arial"/>
              </a:rPr>
            </a:br>
            <a:br>
              <a:rPr lang="en-US" b="1">
                <a:latin typeface="Arial"/>
                <a:cs typeface="Arial"/>
              </a:rPr>
            </a:br>
            <a:br>
              <a:rPr lang="en-US" b="1">
                <a:latin typeface="Arial"/>
                <a:cs typeface="Arial"/>
              </a:rPr>
            </a:br>
            <a:br>
              <a:rPr lang="en-US" b="1">
                <a:latin typeface="Arial"/>
                <a:cs typeface="Arial"/>
              </a:rPr>
            </a:br>
            <a:br>
              <a:rPr lang="en-US" b="1">
                <a:latin typeface="Arial"/>
                <a:cs typeface="Arial"/>
              </a:rPr>
            </a:br>
            <a:br>
              <a:rPr lang="en-US" sz="4000" b="1">
                <a:latin typeface="Arial"/>
                <a:cs typeface="Arial"/>
              </a:rPr>
            </a:br>
            <a:r>
              <a:rPr lang="en-US" sz="4000" b="1">
                <a:latin typeface="Arial"/>
                <a:cs typeface="Arial"/>
              </a:rPr>
              <a:t>Regular Meeting Adjourned</a:t>
            </a:r>
            <a:endParaRPr lang="en-US" sz="4000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54B8B0-0B31-433C-868E-6B864D1F1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448F-6138-40A2-B8AB-0EA52F1A0863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9EBC3F-626A-1CC4-5F47-45627E2E4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CE990A"/>
                </a:solidFill>
              </a:rPr>
              <a:t>CCA Board Meeting –October 1, 2025</a:t>
            </a:r>
          </a:p>
        </p:txBody>
      </p:sp>
    </p:spTree>
    <p:extLst>
      <p:ext uri="{BB962C8B-B14F-4D97-AF65-F5344CB8AC3E}">
        <p14:creationId xmlns:p14="http://schemas.microsoft.com/office/powerpoint/2010/main" val="2335096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9A3D4-9058-914F-BE3A-7D31BF3C8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0D899-E9A2-246C-379B-94999D120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642" y="665702"/>
            <a:ext cx="10009158" cy="49440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/>
                <a:cs typeface="Arial"/>
              </a:rPr>
              <a:t>Informational Items</a:t>
            </a:r>
            <a:br>
              <a:rPr lang="en-US" sz="3600" b="1" dirty="0">
                <a:latin typeface="Arial"/>
                <a:cs typeface="Arial"/>
              </a:rPr>
            </a:br>
            <a:br>
              <a:rPr lang="en-US" sz="3600" b="1" dirty="0">
                <a:latin typeface="Arial"/>
                <a:cs typeface="Arial"/>
              </a:rPr>
            </a:br>
            <a:r>
              <a:rPr lang="en-US" sz="3600" b="1" dirty="0">
                <a:solidFill>
                  <a:srgbClr val="7F7F7F"/>
                </a:solidFill>
                <a:latin typeface="Arial"/>
                <a:cs typeface="Arial"/>
              </a:rPr>
              <a:t>Finance Report</a:t>
            </a:r>
            <a:endParaRPr lang="en-US" sz="3600" dirty="0">
              <a:solidFill>
                <a:srgbClr val="000000"/>
              </a:solidFill>
            </a:endParaRPr>
          </a:p>
          <a:p>
            <a:br>
              <a:rPr lang="en-US" b="1" dirty="0"/>
            </a:b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1B8F4-6C0E-2C68-03FA-6F42FE772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744" y="1251882"/>
            <a:ext cx="11864512" cy="49461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800" b="1" dirty="0">
              <a:solidFill>
                <a:schemeClr val="tx1">
                  <a:lumMod val="49000"/>
                  <a:lumOff val="51000"/>
                </a:schemeClr>
              </a:solidFill>
              <a:ea typeface="Calibri"/>
            </a:endParaRPr>
          </a:p>
          <a:p>
            <a:pPr marL="914400" lvl="1" indent="-457200" algn="l" rtl="0">
              <a:buFont typeface="Wingdings" panose="05000000000000000000" pitchFamily="2" charset="2"/>
              <a:buChar char="q"/>
            </a:pPr>
            <a:endParaRPr lang="en-US" b="1" dirty="0">
              <a:solidFill>
                <a:srgbClr val="7F7F7F"/>
              </a:solidFill>
              <a:ea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484074-A294-7069-2AC7-E9F244A8F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448F-6138-40A2-B8AB-0EA52F1A086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A0D4E4-2078-6507-CA9F-F6C75BF15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CE990A"/>
                </a:solidFill>
              </a:rPr>
              <a:t>CCA Board Meeting –October 1, 2025</a:t>
            </a:r>
          </a:p>
        </p:txBody>
      </p:sp>
    </p:spTree>
    <p:extLst>
      <p:ext uri="{BB962C8B-B14F-4D97-AF65-F5344CB8AC3E}">
        <p14:creationId xmlns:p14="http://schemas.microsoft.com/office/powerpoint/2010/main" val="2918709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0E605-0E68-FAFB-01F2-42188BC68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Fiscal Performance – Q2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EB74F-E1EE-BA46-3151-F44F985B1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E9448F-6138-40A2-B8AB-0EA52F1A0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CE990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CE990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17FA9739-F42C-817D-A715-F56AB840D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2550"/>
            <a:ext cx="4114800" cy="365125"/>
          </a:xfrm>
        </p:spPr>
        <p:txBody>
          <a:bodyPr/>
          <a:lstStyle/>
          <a:p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CE990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r>
              <a:rPr lang="en-US"/>
              <a:t>CCA Board Meeting –October 1, 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CE990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9C1B607-DEB6-175C-F032-CD3B440CB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351" y="1227087"/>
            <a:ext cx="8910330" cy="434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78C4CC-2B28-D9AC-B9D9-196AF179C932}"/>
              </a:ext>
            </a:extLst>
          </p:cNvPr>
          <p:cNvSpPr txBox="1"/>
          <p:nvPr/>
        </p:nvSpPr>
        <p:spPr>
          <a:xfrm>
            <a:off x="1466483" y="5569824"/>
            <a:ext cx="1093411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Budget comparison is based on original annual  budget.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Q3 reporting will show a comparison to the revised second half forecast, presented to the board in July.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Consulting includes reclasses from Q1</a:t>
            </a:r>
          </a:p>
        </p:txBody>
      </p:sp>
    </p:spTree>
    <p:extLst>
      <p:ext uri="{BB962C8B-B14F-4D97-AF65-F5344CB8AC3E}">
        <p14:creationId xmlns:p14="http://schemas.microsoft.com/office/powerpoint/2010/main" val="2509122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E68DA7-2AEE-2AD3-F0BF-33DDC82FD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DB6A0-33E6-7471-E192-01254EF40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Fiscal Performance – June 2025 Year-to-Date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2A95F8-EA71-2415-F59A-DFCE564AB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E9448F-6138-40A2-B8AB-0EA52F1A0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CE990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CE990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6BC8D578-A5DA-A41B-5C2D-D7BD1E7F0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2550"/>
            <a:ext cx="4114800" cy="365125"/>
          </a:xfrm>
        </p:spPr>
        <p:txBody>
          <a:bodyPr/>
          <a:lstStyle/>
          <a:p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CE990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CE990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/>
              <a:t>CCA Board Meeting –October 1, 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CE990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037EE73-32B7-6698-734D-0DF2E9F99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518" y="1216118"/>
            <a:ext cx="8877777" cy="439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B1A043-C4F5-5ACB-A11A-F81053BCFD17}"/>
              </a:ext>
            </a:extLst>
          </p:cNvPr>
          <p:cNvSpPr txBox="1"/>
          <p:nvPr/>
        </p:nvSpPr>
        <p:spPr>
          <a:xfrm>
            <a:off x="1478518" y="5839536"/>
            <a:ext cx="7817205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Salaries and Benefits overages are offset by lower consulting expenses</a:t>
            </a:r>
          </a:p>
        </p:txBody>
      </p:sp>
    </p:spTree>
    <p:extLst>
      <p:ext uri="{BB962C8B-B14F-4D97-AF65-F5344CB8AC3E}">
        <p14:creationId xmlns:p14="http://schemas.microsoft.com/office/powerpoint/2010/main" val="1341167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DA3EC-501F-715D-AF45-6B1964FB0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2025 Fiscal Year Reforecast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15FAD3-6C70-EB2E-DAAF-CD666A4C7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CE990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lang="en-US"/>
              <a:t>CCA Board Meeting –October 1,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773FC3-3D34-658E-D29A-B2FB01C41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E9448F-6138-40A2-B8AB-0EA52F1A0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CE990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CE990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138595-048A-C79D-54B9-F35AC9E85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60" y="1228024"/>
            <a:ext cx="6709360" cy="49956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23EFB5-0B48-664C-9F0F-E5F9B4414827}"/>
              </a:ext>
            </a:extLst>
          </p:cNvPr>
          <p:cNvSpPr txBox="1"/>
          <p:nvPr/>
        </p:nvSpPr>
        <p:spPr>
          <a:xfrm>
            <a:off x="7668492" y="1228024"/>
            <a:ext cx="387580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The reforecast was presented at the July 2025 Board Meeting prior to the finalization of the Q2 financials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This chart compares the original annual budget with the re-forecasted budget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The Q3 and Q4 financials will be compared against the re-forecasted budget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The largest variance is in project revenue: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Project budgets reflected an accelerated schedule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Project timelines were revised, with portions of revenue now projected in 2026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1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9A25C-1978-8F11-5D04-D9454788C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4E22A-FDE1-3F18-B990-1DF7F3828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 Income Comparison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175DBC-89BB-5DD1-BBEA-91BDAC97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CCA Board Meeting –October 1,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B38CFF-DE89-1EF4-1412-B0AC36806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E9448F-6138-40A2-B8AB-0EA52F1A0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CE990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CE990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70DFE5-5FFC-75F6-0513-DB1CA225D841}"/>
              </a:ext>
            </a:extLst>
          </p:cNvPr>
          <p:cNvSpPr txBox="1"/>
          <p:nvPr/>
        </p:nvSpPr>
        <p:spPr>
          <a:xfrm>
            <a:off x="353683" y="5526337"/>
            <a:ext cx="11146065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June 2025 YTD Net Income is $188K more than June 2024 YTD Net Income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Using the 2</a:t>
            </a:r>
            <a:r>
              <a:rPr kumimoji="0" lang="en-US" sz="18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nd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half forecast for Q3 and Q4, CCA is projected to earn $1.034M in 2025 vs $0.826M in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10DFBB-C1BE-3029-9E4B-C58CEED18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242" y="1228024"/>
            <a:ext cx="9649516" cy="404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370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578F4-0509-D140-C6BB-749EF2326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C92AE-CFC7-BB99-0BEC-58DAC6233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LAIF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19D1E-3A2E-A276-037E-224691A0C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E9448F-6138-40A2-B8AB-0EA52F1A0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CE990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CE990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2006C6E8-6A90-BE0C-1C53-6EE6499CC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2550"/>
            <a:ext cx="4114800" cy="365125"/>
          </a:xfrm>
        </p:spPr>
        <p:txBody>
          <a:bodyPr/>
          <a:lstStyle/>
          <a:p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CE990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CE990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/>
              <a:t>CCA Board Meeting –October 1, 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CE990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59C735-14B4-701A-B4EC-E17B6D81A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434" y="1233204"/>
            <a:ext cx="8081157" cy="481242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C5A769-1345-CC7B-35A6-66E38C993F95}"/>
              </a:ext>
            </a:extLst>
          </p:cNvPr>
          <p:cNvSpPr txBox="1"/>
          <p:nvPr/>
        </p:nvSpPr>
        <p:spPr>
          <a:xfrm>
            <a:off x="5966460" y="2251710"/>
            <a:ext cx="2868930" cy="902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294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F5A1251879304BBEAC41E9CC4F5B5E" ma:contentTypeVersion="12" ma:contentTypeDescription="Create a new document." ma:contentTypeScope="" ma:versionID="49bf248bb3e624ad35626f7dc03d55ec">
  <xsd:schema xmlns:xsd="http://www.w3.org/2001/XMLSchema" xmlns:xs="http://www.w3.org/2001/XMLSchema" xmlns:p="http://schemas.microsoft.com/office/2006/metadata/properties" xmlns:ns2="2eecbad5-cebd-4d38-9f8b-bbf0786dd8c4" xmlns:ns3="ef3843d4-9d25-41c8-9b70-a8a66da2e891" targetNamespace="http://schemas.microsoft.com/office/2006/metadata/properties" ma:root="true" ma:fieldsID="9715a12fcc72a094e040ec816c52b130" ns2:_="" ns3:_="">
    <xsd:import namespace="2eecbad5-cebd-4d38-9f8b-bbf0786dd8c4"/>
    <xsd:import namespace="ef3843d4-9d25-41c8-9b70-a8a66da2e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ecbad5-cebd-4d38-9f8b-bbf0786dd8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8736aff-6fcb-4d93-8879-064867133a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3843d4-9d25-41c8-9b70-a8a66da2e89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9ab1ffc-cf3c-4bde-aeae-461489d6a1e8}" ma:internalName="TaxCatchAll" ma:showField="CatchAllData" ma:web="ef3843d4-9d25-41c8-9b70-a8a66da2e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f3843d4-9d25-41c8-9b70-a8a66da2e891" xsi:nil="true"/>
    <lcf76f155ced4ddcb4097134ff3c332f xmlns="2eecbad5-cebd-4d38-9f8b-bbf0786dd8c4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820C074-58CC-4597-B0BB-B608AD88F3BA}">
  <ds:schemaRefs>
    <ds:schemaRef ds:uri="2eecbad5-cebd-4d38-9f8b-bbf0786dd8c4"/>
    <ds:schemaRef ds:uri="ef3843d4-9d25-41c8-9b70-a8a66da2e89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EA84CF7-74AC-4F5F-A902-CAE7A6D18D92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ef3843d4-9d25-41c8-9b70-a8a66da2e891"/>
    <ds:schemaRef ds:uri="http://schemas.microsoft.com/office/2006/documentManagement/types"/>
    <ds:schemaRef ds:uri="2eecbad5-cebd-4d38-9f8b-bbf0786dd8c4"/>
    <ds:schemaRef ds:uri="http://www.w3.org/XML/1998/namespace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3C6053C-7FCC-452D-9C71-244436A45E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1400</Words>
  <Application>Microsoft Office PowerPoint</Application>
  <PresentationFormat>Widescreen</PresentationFormat>
  <Paragraphs>255</Paragraphs>
  <Slides>32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Aptos</vt:lpstr>
      <vt:lpstr>Arial</vt:lpstr>
      <vt:lpstr>Arial,Sans-Serif</vt:lpstr>
      <vt:lpstr>Calibri</vt:lpstr>
      <vt:lpstr>Wingdings</vt:lpstr>
      <vt:lpstr>Wingdings,Sans-Serif</vt:lpstr>
      <vt:lpstr>Office Theme</vt:lpstr>
      <vt:lpstr>1_Office Theme</vt:lpstr>
      <vt:lpstr>         CCA Board Meeting</vt:lpstr>
      <vt:lpstr>Agenda Items</vt:lpstr>
      <vt:lpstr> Resolution No. 25-16 –  Approving Minutes of July 16, 2025,  Regular Teleconference Board Meeting</vt:lpstr>
      <vt:lpstr>Informational Items  Finance Report   </vt:lpstr>
      <vt:lpstr>Fiscal Performance – Q2 2025</vt:lpstr>
      <vt:lpstr>Fiscal Performance – June 2025 Year-to-Date</vt:lpstr>
      <vt:lpstr>2025 Fiscal Year Reforecast</vt:lpstr>
      <vt:lpstr>Net Income Comparison</vt:lpstr>
      <vt:lpstr>LAIF Report</vt:lpstr>
      <vt:lpstr>Proposed California Bank of Commerce Cash Structure</vt:lpstr>
      <vt:lpstr>Proposed California Bank of Commerce Cash Structure (cont.) </vt:lpstr>
      <vt:lpstr>Informational Items  Business Services Report   </vt:lpstr>
      <vt:lpstr>Business Services Report</vt:lpstr>
      <vt:lpstr>Business Services Report (continued) </vt:lpstr>
      <vt:lpstr>Informational Items  Strategic Initiatives &amp;  Communications Report   </vt:lpstr>
      <vt:lpstr>Strategic Initiatives and Communications Report: Grant Program Update</vt:lpstr>
      <vt:lpstr>Overview: California State Coastal Conservancy (CSCC) Fund:</vt:lpstr>
      <vt:lpstr>PowerPoint Presentation</vt:lpstr>
      <vt:lpstr>PowerPoint Presentation</vt:lpstr>
      <vt:lpstr>PowerPoint Presentation</vt:lpstr>
      <vt:lpstr>PowerPoint Presentation</vt:lpstr>
      <vt:lpstr>Where We Are Now</vt:lpstr>
      <vt:lpstr>Operational Excellence</vt:lpstr>
      <vt:lpstr>Project Focus – Construction Report</vt:lpstr>
      <vt:lpstr>Financial Stewardship</vt:lpstr>
      <vt:lpstr>Client &amp; Stakeholder Engagement</vt:lpstr>
      <vt:lpstr>Short-Term Goals (Q4 2025 – Q1 2026)</vt:lpstr>
      <vt:lpstr>Forward Planning</vt:lpstr>
      <vt:lpstr>Executing with Discipline, Building for Excellence</vt:lpstr>
      <vt:lpstr>PowerPoint Presentation</vt:lpstr>
      <vt:lpstr>2025 Board &amp; Finance Committee Meeting Dates</vt:lpstr>
      <vt:lpstr>        Regular Meeting Adjourned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Susan Hargett</cp:lastModifiedBy>
  <cp:revision>1</cp:revision>
  <dcterms:modified xsi:type="dcterms:W3CDTF">2025-09-30T20:35:21Z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0x010100BDF5A1251879304BBEAC41E9CC4F5B5E</vt:lpwstr>
  </property>
</Properties>
</file>